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0"/>
  </p:notesMasterIdLst>
  <p:sldIdLst>
    <p:sldId id="256" r:id="rId2"/>
    <p:sldId id="259" r:id="rId3"/>
    <p:sldId id="261" r:id="rId4"/>
    <p:sldId id="304" r:id="rId5"/>
    <p:sldId id="306" r:id="rId6"/>
    <p:sldId id="311" r:id="rId7"/>
    <p:sldId id="308" r:id="rId8"/>
    <p:sldId id="309" r:id="rId9"/>
    <p:sldId id="312" r:id="rId10"/>
    <p:sldId id="310" r:id="rId11"/>
    <p:sldId id="313" r:id="rId12"/>
    <p:sldId id="305" r:id="rId13"/>
    <p:sldId id="343" r:id="rId14"/>
    <p:sldId id="314" r:id="rId15"/>
    <p:sldId id="258" r:id="rId16"/>
    <p:sldId id="315" r:id="rId17"/>
    <p:sldId id="268" r:id="rId18"/>
    <p:sldId id="319" r:id="rId19"/>
    <p:sldId id="320" r:id="rId20"/>
    <p:sldId id="322" r:id="rId21"/>
    <p:sldId id="323" r:id="rId22"/>
    <p:sldId id="324" r:id="rId23"/>
    <p:sldId id="325" r:id="rId24"/>
    <p:sldId id="326" r:id="rId25"/>
    <p:sldId id="327" r:id="rId26"/>
    <p:sldId id="328" r:id="rId27"/>
    <p:sldId id="329" r:id="rId28"/>
    <p:sldId id="330" r:id="rId29"/>
    <p:sldId id="332" r:id="rId30"/>
    <p:sldId id="339" r:id="rId31"/>
    <p:sldId id="341" r:id="rId32"/>
    <p:sldId id="335" r:id="rId33"/>
    <p:sldId id="342" r:id="rId34"/>
    <p:sldId id="333" r:id="rId35"/>
    <p:sldId id="336" r:id="rId36"/>
    <p:sldId id="337" r:id="rId37"/>
    <p:sldId id="338" r:id="rId38"/>
    <p:sldId id="340" r:id="rId39"/>
  </p:sldIdLst>
  <p:sldSz cx="9144000" cy="5143500" type="screen16x9"/>
  <p:notesSz cx="6858000" cy="9144000"/>
  <p:embeddedFontLst>
    <p:embeddedFont>
      <p:font typeface="DM Sans" panose="020B0604020202020204" charset="0"/>
      <p:regular r:id="rId41"/>
      <p:bold r:id="rId42"/>
      <p:italic r:id="rId43"/>
      <p:boldItalic r:id="rId44"/>
    </p:embeddedFont>
    <p:embeddedFont>
      <p:font typeface="PT Sans" panose="020B0604020202020204" charset="0"/>
      <p:regular r:id="rId45"/>
      <p:bold r:id="rId46"/>
      <p:italic r:id="rId47"/>
      <p:boldItalic r:id="rId48"/>
    </p:embeddedFont>
    <p:embeddedFont>
      <p:font typeface="Poppins"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15A1D2-7C45-469B-85EA-AE2C2BB7A30E}">
  <a:tblStyle styleId="{4015A1D2-7C45-469B-85EA-AE2C2BB7A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64" y="120"/>
      </p:cViewPr>
      <p:guideLst>
        <p:guide pos="453"/>
        <p:guide orient="horz" pos="340"/>
        <p:guide pos="5306"/>
        <p:guide orient="horz" pos="1080"/>
        <p:guide orient="horz" pos="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37238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83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43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9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67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34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84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081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31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00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76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34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75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30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38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65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92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23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6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04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99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00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atin typeface="Arial" panose="020B0604020202020204" pitchFamily="34" charset="0"/>
                <a:cs typeface="Arial" panose="020B0604020202020204" pitchFamily="34"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atin typeface="Arial" panose="020B0604020202020204" pitchFamily="34" charset="0"/>
                <a:cs typeface="Arial" panose="020B06040202020202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rot="10800000" flipH="1">
            <a:off x="5876720" y="1662"/>
            <a:ext cx="3267048" cy="3886515"/>
            <a:chOff x="5588175" y="1772375"/>
            <a:chExt cx="1282050" cy="1525200"/>
          </a:xfrm>
        </p:grpSpPr>
        <p:sp>
          <p:nvSpPr>
            <p:cNvPr id="196" name="Google Shape;196;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1"/>
        <p:cNvGrpSpPr/>
        <p:nvPr/>
      </p:nvGrpSpPr>
      <p:grpSpPr>
        <a:xfrm>
          <a:off x="0" y="0"/>
          <a:ext cx="0" cy="0"/>
          <a:chOff x="0" y="0"/>
          <a:chExt cx="0" cy="0"/>
        </a:xfrm>
      </p:grpSpPr>
      <p:grpSp>
        <p:nvGrpSpPr>
          <p:cNvPr id="1042" name="Google Shape;1042;p22"/>
          <p:cNvGrpSpPr/>
          <p:nvPr/>
        </p:nvGrpSpPr>
        <p:grpSpPr>
          <a:xfrm flipH="1">
            <a:off x="-13839" y="40"/>
            <a:ext cx="1637733" cy="4339502"/>
            <a:chOff x="2771175" y="2473050"/>
            <a:chExt cx="613475" cy="1625525"/>
          </a:xfrm>
        </p:grpSpPr>
        <p:sp>
          <p:nvSpPr>
            <p:cNvPr id="1043" name="Google Shape;104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7520011" y="40"/>
            <a:ext cx="1637733" cy="4339502"/>
            <a:chOff x="2771175" y="2473050"/>
            <a:chExt cx="613475" cy="1625525"/>
          </a:xfrm>
        </p:grpSpPr>
        <p:sp>
          <p:nvSpPr>
            <p:cNvPr id="1059" name="Google Shape;1059;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2"/>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22"/>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22"/>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22"/>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22"/>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22"/>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87" name="Google Shape;1087;p22"/>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88" name="Google Shape;1088;p22"/>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89" name="Google Shape;1089;p22"/>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0" name="Google Shape;1090;p22"/>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1" name="Google Shape;1091;p22"/>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2" name="Google Shape;1092;p22"/>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3" name="Google Shape;1093;p22"/>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4" name="Google Shape;1094;p22"/>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5" name="Google Shape;1095;p22"/>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6" name="Google Shape;1096;p22"/>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7" name="Google Shape;1097;p22"/>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8" name="Google Shape;1098;p22"/>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5" r:id="rId7"/>
    <p:sldLayoutId id="2147483668" r:id="rId8"/>
    <p:sldLayoutId id="2147483669"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divvybikes.com/data-license-agree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public.tableau.com/app/profile/thiago.pasolini/viz/Cyclistic_16392298883560/member_casua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mailto:thiagopierrepasolini@gmail.com" TargetMode="External"/><Relationship Id="rId3" Type="http://schemas.openxmlformats.org/officeDocument/2006/relationships/image" Target="../media/image20.png"/><Relationship Id="rId7" Type="http://schemas.openxmlformats.org/officeDocument/2006/relationships/hyperlink" Target="https://wa.me/5549988261933"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linkedin.com/in/thiago-pierre-p-3a272a20/" TargetMode="External"/><Relationship Id="rId5" Type="http://schemas.openxmlformats.org/officeDocument/2006/relationships/image" Target="../media/image22.png"/><Relationship Id="rId10" Type="http://schemas.openxmlformats.org/officeDocument/2006/relationships/hyperlink" Target="https://www.flaticon.com/" TargetMode="External"/><Relationship Id="rId4" Type="http://schemas.openxmlformats.org/officeDocument/2006/relationships/image" Target="../media/image21.png"/><Relationship Id="rId9" Type="http://schemas.openxmlformats.org/officeDocument/2006/relationships/hyperlink" Target="https://slidesg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lvl="0"/>
            <a:r>
              <a:rPr lang="en-US" sz="3500" b="0" dirty="0"/>
              <a:t>A Converting </a:t>
            </a:r>
            <a:r>
              <a:rPr lang="en-US" sz="3500" dirty="0"/>
              <a:t>Casual Riders to Annual Members</a:t>
            </a:r>
            <a:r>
              <a:rPr lang="en-US" sz="3500" b="0" dirty="0"/>
              <a:t> Case Study</a:t>
            </a:r>
            <a:endParaRPr sz="3500" dirty="0"/>
          </a:p>
        </p:txBody>
      </p:sp>
      <p:sp>
        <p:nvSpPr>
          <p:cNvPr id="1352" name="Google Shape;1352;p30"/>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r>
              <a:rPr lang="en-US" dirty="0"/>
              <a:t>Cyclistic bike-sharing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316475"/>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3</a:t>
            </a:r>
            <a:r>
              <a:rPr lang="en" sz="2000" b="0" dirty="0" smtClean="0"/>
              <a:t> -</a:t>
            </a:r>
            <a:r>
              <a:rPr lang="en" dirty="0" smtClean="0"/>
              <a:t> Prepare</a:t>
            </a:r>
            <a:endParaRPr dirty="0"/>
          </a:p>
        </p:txBody>
      </p:sp>
      <p:sp>
        <p:nvSpPr>
          <p:cNvPr id="2036" name="Google Shape;2036;p58"/>
          <p:cNvSpPr txBox="1"/>
          <p:nvPr/>
        </p:nvSpPr>
        <p:spPr>
          <a:xfrm>
            <a:off x="719998" y="1316425"/>
            <a:ext cx="7704002" cy="3612640"/>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The data are stored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at this </a:t>
            </a:r>
            <a:r>
              <a:rPr lang="en-US" sz="900" dirty="0" smtClean="0">
                <a:solidFill>
                  <a:schemeClr val="dk1"/>
                </a:solidFill>
                <a:latin typeface="Arial" panose="020B0604020202020204" pitchFamily="34" charset="0"/>
                <a:ea typeface="DM Sans"/>
                <a:cs typeface="Arial" panose="020B0604020202020204" pitchFamily="34" charset="0"/>
                <a:sym typeface="DM Sans"/>
                <a:hlinkClick r:id="rId3"/>
              </a:rPr>
              <a:t>link</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and organized by month. Since there is no filter, or previous calculating in the raw data and all the consumer are included, we concluded that there is no issues with bias or credibility in the data. To ensure that, we used the </a:t>
            </a:r>
            <a:r>
              <a:rPr lang="en-US" sz="1200" b="1" dirty="0">
                <a:solidFill>
                  <a:schemeClr val="tx1"/>
                </a:solidFill>
                <a:uFill>
                  <a:noFill/>
                </a:uFill>
                <a:latin typeface="Arial" panose="020B0604020202020204" pitchFamily="34" charset="0"/>
                <a:ea typeface="DM Sans"/>
                <a:cs typeface="Arial" panose="020B0604020202020204" pitchFamily="34" charset="0"/>
                <a:sym typeface="DM Sans"/>
              </a:rPr>
              <a:t>ROCCC</a:t>
            </a:r>
            <a:r>
              <a:rPr lang="en-US" sz="12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system:</a:t>
            </a:r>
          </a:p>
          <a:p>
            <a:endParaRPr lang="pt-BR" sz="6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R </a:t>
            </a:r>
            <a:r>
              <a:rPr lang="en-US" sz="1050" b="1" dirty="0">
                <a:solidFill>
                  <a:schemeClr val="tx1"/>
                </a:solidFill>
                <a:uFill>
                  <a:noFill/>
                </a:uFill>
                <a:latin typeface="Arial" panose="020B0604020202020204" pitchFamily="34" charset="0"/>
                <a:ea typeface="DM Sans"/>
                <a:cs typeface="Arial" panose="020B0604020202020204" pitchFamily="34" charset="0"/>
              </a:rPr>
              <a:t>– </a:t>
            </a:r>
            <a:r>
              <a:rPr lang="en-US" sz="1050" b="1" dirty="0" smtClean="0">
                <a:solidFill>
                  <a:schemeClr val="tx1"/>
                </a:solidFill>
                <a:uFill>
                  <a:noFill/>
                </a:uFill>
                <a:latin typeface="Arial" panose="020B0604020202020204" pitchFamily="34" charset="0"/>
                <a:ea typeface="DM Sans"/>
                <a:cs typeface="Arial" panose="020B0604020202020204" pitchFamily="34" charset="0"/>
              </a:rPr>
              <a:t>Reliability </a:t>
            </a:r>
            <a:endParaRPr lang="en-US" sz="1050" b="1" dirty="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b="1" dirty="0">
                <a:solidFill>
                  <a:schemeClr val="dk1"/>
                </a:solidFill>
                <a:latin typeface="Arial" panose="020B0604020202020204" pitchFamily="34" charset="0"/>
                <a:ea typeface="DM Sans"/>
                <a:cs typeface="Arial" panose="020B0604020202020204" pitchFamily="34" charset="0"/>
              </a:rPr>
              <a:t>Completeness</a:t>
            </a:r>
            <a:r>
              <a:rPr lang="en-US" sz="600" dirty="0">
                <a:solidFill>
                  <a:schemeClr val="dk1"/>
                </a:solidFill>
                <a:latin typeface="Arial" panose="020B0604020202020204" pitchFamily="34" charset="0"/>
                <a:ea typeface="DM Sans"/>
                <a:cs typeface="Arial" panose="020B0604020202020204" pitchFamily="34" charset="0"/>
              </a:rPr>
              <a:t>, missing values represents 3.58% from the total and it’s smaller than 10% of statistical significance. So, it’s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Consistency</a:t>
            </a:r>
            <a:r>
              <a:rPr lang="en-US" sz="6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0,03% from the total of registries that haves </a:t>
            </a:r>
            <a:r>
              <a:rPr lang="en-US" sz="600" dirty="0" err="1">
                <a:solidFill>
                  <a:schemeClr val="tx1"/>
                </a:solidFill>
                <a:uFill>
                  <a:noFill/>
                </a:uFill>
                <a:latin typeface="Arial" panose="020B0604020202020204" pitchFamily="34" charset="0"/>
                <a:ea typeface="DM Sans"/>
                <a:cs typeface="Arial" panose="020B0604020202020204" pitchFamily="34" charset="0"/>
                <a:sym typeface="DM Sans"/>
              </a:rPr>
              <a:t>datetimes</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starting before start </a:t>
            </a:r>
            <a:r>
              <a:rPr lang="en-US" sz="600" dirty="0" err="1">
                <a:solidFill>
                  <a:schemeClr val="tx1"/>
                </a:solidFill>
                <a:uFill>
                  <a:noFill/>
                </a:uFill>
                <a:latin typeface="Arial" panose="020B0604020202020204" pitchFamily="34" charset="0"/>
                <a:ea typeface="DM Sans"/>
                <a:cs typeface="Arial" panose="020B0604020202020204" pitchFamily="34" charset="0"/>
                <a:sym typeface="DM Sans"/>
              </a:rPr>
              <a:t>datetimes</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In this specific cases we can’t fix it, the percentile is to small so the data will be disregarded and will be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Primary-key</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There is to much primary keys and with this problem will be more difficult to clean and work with the data, so we can solve it just by filtering variables according to the actual step</a:t>
            </a:r>
          </a:p>
          <a:p>
            <a:endParaRPr lang="pt-BR" sz="6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O – Originality</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a:t>
            </a:r>
            <a:r>
              <a:rPr lang="en-US" sz="600" b="1" dirty="0">
                <a:solidFill>
                  <a:schemeClr val="dk1"/>
                </a:solidFill>
                <a:latin typeface="Arial" panose="020B0604020202020204" pitchFamily="34" charset="0"/>
                <a:ea typeface="DM Sans"/>
                <a:cs typeface="Arial" panose="020B0604020202020204" pitchFamily="34" charset="0"/>
              </a:rPr>
              <a:t>original</a:t>
            </a:r>
            <a:r>
              <a:rPr lang="en-US" sz="600" dirty="0">
                <a:solidFill>
                  <a:schemeClr val="dk1"/>
                </a:solidFill>
                <a:latin typeface="Arial" panose="020B0604020202020204" pitchFamily="34" charset="0"/>
                <a:ea typeface="DM Sans"/>
                <a:cs typeface="Arial" panose="020B0604020202020204" pitchFamily="34" charset="0"/>
              </a:rPr>
              <a:t>, just with a different name because Cyclistic is a fictional </a:t>
            </a:r>
            <a:r>
              <a:rPr lang="en-US" sz="600" dirty="0" smtClean="0">
                <a:solidFill>
                  <a:schemeClr val="dk1"/>
                </a:solidFill>
                <a:latin typeface="Arial" panose="020B0604020202020204" pitchFamily="34" charset="0"/>
                <a:ea typeface="DM Sans"/>
                <a:cs typeface="Arial" panose="020B0604020202020204" pitchFamily="34" charset="0"/>
              </a:rPr>
              <a:t>company </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Comprehensiveness</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This database is </a:t>
            </a:r>
            <a:r>
              <a:rPr lang="en-US" sz="600" b="1" dirty="0">
                <a:solidFill>
                  <a:schemeClr val="dk1"/>
                </a:solidFill>
                <a:latin typeface="Arial" panose="020B0604020202020204" pitchFamily="34" charset="0"/>
                <a:ea typeface="DM Sans"/>
                <a:cs typeface="Arial" panose="020B0604020202020204" pitchFamily="34" charset="0"/>
              </a:rPr>
              <a:t>comprehensive</a:t>
            </a:r>
            <a:r>
              <a:rPr lang="en-US" sz="600" dirty="0">
                <a:solidFill>
                  <a:schemeClr val="dk1"/>
                </a:solidFill>
                <a:latin typeface="Arial" panose="020B0604020202020204" pitchFamily="34" charset="0"/>
                <a:ea typeface="DM Sans"/>
                <a:cs typeface="Arial" panose="020B0604020202020204" pitchFamily="34" charset="0"/>
              </a:rPr>
              <a:t> enough</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Current</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database are </a:t>
            </a:r>
            <a:r>
              <a:rPr lang="en-US" sz="600" b="1" dirty="0">
                <a:solidFill>
                  <a:schemeClr val="dk1"/>
                </a:solidFill>
                <a:latin typeface="Arial" panose="020B0604020202020204" pitchFamily="34" charset="0"/>
                <a:ea typeface="DM Sans"/>
                <a:cs typeface="Arial" panose="020B0604020202020204" pitchFamily="34" charset="0"/>
              </a:rPr>
              <a:t>up to date </a:t>
            </a:r>
            <a:r>
              <a:rPr lang="en-US" sz="600" dirty="0">
                <a:solidFill>
                  <a:schemeClr val="dk1"/>
                </a:solidFill>
                <a:latin typeface="Arial" panose="020B0604020202020204" pitchFamily="34" charset="0"/>
                <a:ea typeface="DM Sans"/>
                <a:cs typeface="Arial" panose="020B0604020202020204" pitchFamily="34" charset="0"/>
              </a:rPr>
              <a:t>and updated monthly</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Cited</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sourced by a </a:t>
            </a:r>
            <a:r>
              <a:rPr lang="en-US" sz="600" b="1" dirty="0">
                <a:solidFill>
                  <a:schemeClr val="dk1"/>
                </a:solidFill>
                <a:latin typeface="Arial" panose="020B0604020202020204" pitchFamily="34" charset="0"/>
                <a:ea typeface="DM Sans"/>
                <a:cs typeface="Arial" panose="020B0604020202020204" pitchFamily="34" charset="0"/>
              </a:rPr>
              <a:t>first-party group</a:t>
            </a:r>
            <a:r>
              <a:rPr lang="en-US" sz="600" dirty="0">
                <a:solidFill>
                  <a:schemeClr val="dk1"/>
                </a:solidFill>
                <a:latin typeface="Arial" panose="020B0604020202020204" pitchFamily="34" charset="0"/>
                <a:ea typeface="DM Sans"/>
                <a:cs typeface="Arial" panose="020B0604020202020204" pitchFamily="34" charset="0"/>
              </a:rPr>
              <a:t> (Motivate International Inc.), under this </a:t>
            </a:r>
            <a:r>
              <a:rPr lang="en-US" sz="600" dirty="0" smtClean="0">
                <a:solidFill>
                  <a:schemeClr val="dk1"/>
                </a:solidFill>
                <a:latin typeface="Arial" panose="020B0604020202020204" pitchFamily="34" charset="0"/>
                <a:ea typeface="DM Sans"/>
                <a:cs typeface="Arial" panose="020B0604020202020204" pitchFamily="34" charset="0"/>
                <a:hlinkClick r:id="rId4"/>
              </a:rPr>
              <a:t>license</a:t>
            </a:r>
            <a:r>
              <a:rPr lang="en-US" sz="600" dirty="0" smtClean="0">
                <a:solidFill>
                  <a:schemeClr val="dk1"/>
                </a:solidFill>
                <a:latin typeface="Arial" panose="020B0604020202020204" pitchFamily="34" charset="0"/>
                <a:ea typeface="DM Sans"/>
                <a:cs typeface="Arial" panose="020B0604020202020204" pitchFamily="34" charset="0"/>
              </a:rPr>
              <a:t>.</a:t>
            </a:r>
            <a:endParaRPr lang="en-US" sz="600" dirty="0">
              <a:solidFill>
                <a:schemeClr val="dk1"/>
              </a:solidFill>
              <a:latin typeface="Arial" panose="020B0604020202020204" pitchFamily="34" charset="0"/>
              <a:ea typeface="DM Sans"/>
              <a:cs typeface="Arial" panose="020B0604020202020204" pitchFamily="34" charset="0"/>
            </a:endParaRPr>
          </a:p>
          <a:p>
            <a:pPr marL="152400">
              <a:buClr>
                <a:schemeClr val="dk1"/>
              </a:buClr>
              <a:buSzPts val="1200"/>
            </a:pPr>
            <a:r>
              <a:rPr lang="en-US" sz="600" dirty="0" smtClean="0">
                <a:solidFill>
                  <a:schemeClr val="dk1"/>
                </a:solidFill>
                <a:latin typeface="Arial" panose="020B0604020202020204" pitchFamily="34" charset="0"/>
                <a:ea typeface="DM Sans"/>
                <a:cs typeface="Arial" panose="020B0604020202020204" pitchFamily="34" charset="0"/>
                <a:sym typeface="DM Sans"/>
              </a:rPr>
              <a:t> </a:t>
            </a:r>
            <a:r>
              <a:rPr lang="en-US" sz="700" dirty="0" smtClean="0">
                <a:solidFill>
                  <a:schemeClr val="dk1"/>
                </a:solidFill>
                <a:latin typeface="Arial" panose="020B0604020202020204" pitchFamily="34" charset="0"/>
                <a:ea typeface="DM Sans"/>
                <a:cs typeface="Arial" panose="020B0604020202020204" pitchFamily="34" charset="0"/>
                <a:sym typeface="DM Sans"/>
              </a:rPr>
              <a:t> </a:t>
            </a:r>
            <a:endParaRPr lang="pt-BR" sz="800" dirty="0">
              <a:solidFill>
                <a:srgbClr val="0070C0"/>
              </a:solidFill>
              <a:latin typeface="Arial" panose="020B0604020202020204" pitchFamily="34" charset="0"/>
              <a:ea typeface="DM Sans"/>
              <a:cs typeface="Arial" panose="020B0604020202020204" pitchFamily="34" charset="0"/>
              <a:sym typeface="DM Sans"/>
            </a:endParaRPr>
          </a:p>
        </p:txBody>
      </p:sp>
      <p:sp>
        <p:nvSpPr>
          <p:cNvPr id="6"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description of all data sources used</a:t>
            </a:r>
          </a:p>
        </p:txBody>
      </p:sp>
      <p:grpSp>
        <p:nvGrpSpPr>
          <p:cNvPr id="7" name="Google Shape;10564;p69"/>
          <p:cNvGrpSpPr/>
          <p:nvPr/>
        </p:nvGrpSpPr>
        <p:grpSpPr>
          <a:xfrm>
            <a:off x="7586080" y="2358851"/>
            <a:ext cx="308234" cy="308234"/>
            <a:chOff x="1487200" y="4993750"/>
            <a:chExt cx="483125" cy="483125"/>
          </a:xfrm>
        </p:grpSpPr>
        <p:sp>
          <p:nvSpPr>
            <p:cNvPr id="8"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0564;p69"/>
          <p:cNvGrpSpPr/>
          <p:nvPr/>
        </p:nvGrpSpPr>
        <p:grpSpPr>
          <a:xfrm>
            <a:off x="3895728" y="2775601"/>
            <a:ext cx="308234" cy="308234"/>
            <a:chOff x="1487200" y="4993750"/>
            <a:chExt cx="483125" cy="483125"/>
          </a:xfrm>
        </p:grpSpPr>
        <p:sp>
          <p:nvSpPr>
            <p:cNvPr id="11"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10564;p69"/>
          <p:cNvGrpSpPr/>
          <p:nvPr/>
        </p:nvGrpSpPr>
        <p:grpSpPr>
          <a:xfrm>
            <a:off x="2303628" y="3301945"/>
            <a:ext cx="308234" cy="308234"/>
            <a:chOff x="1487200" y="4993750"/>
            <a:chExt cx="483125" cy="483125"/>
          </a:xfrm>
        </p:grpSpPr>
        <p:sp>
          <p:nvSpPr>
            <p:cNvPr id="14"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10564;p69"/>
          <p:cNvGrpSpPr/>
          <p:nvPr/>
        </p:nvGrpSpPr>
        <p:grpSpPr>
          <a:xfrm>
            <a:off x="2637803" y="3825201"/>
            <a:ext cx="308234" cy="308234"/>
            <a:chOff x="1487200" y="4993750"/>
            <a:chExt cx="483125" cy="483125"/>
          </a:xfrm>
        </p:grpSpPr>
        <p:sp>
          <p:nvSpPr>
            <p:cNvPr id="17"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10564;p69"/>
          <p:cNvGrpSpPr/>
          <p:nvPr/>
        </p:nvGrpSpPr>
        <p:grpSpPr>
          <a:xfrm>
            <a:off x="4007384" y="4349934"/>
            <a:ext cx="308234" cy="308234"/>
            <a:chOff x="1487200" y="4993750"/>
            <a:chExt cx="483125" cy="483125"/>
          </a:xfrm>
        </p:grpSpPr>
        <p:sp>
          <p:nvSpPr>
            <p:cNvPr id="20"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2" name="Google Shape;11129;p71"/>
          <p:cNvSpPr/>
          <p:nvPr/>
        </p:nvSpPr>
        <p:spPr>
          <a:xfrm>
            <a:off x="719998" y="621663"/>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39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Process</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4</a:t>
            </a:r>
            <a:endParaRPr dirty="0">
              <a:solidFill>
                <a:schemeClr val="bg2">
                  <a:lumMod val="50000"/>
                </a:schemeClr>
              </a:solidFill>
            </a:endParaRPr>
          </a:p>
        </p:txBody>
      </p:sp>
    </p:spTree>
    <p:extLst>
      <p:ext uri="{BB962C8B-B14F-4D97-AF65-F5344CB8AC3E}">
        <p14:creationId xmlns:p14="http://schemas.microsoft.com/office/powerpoint/2010/main" val="332145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a:t>
            </a:r>
            <a:endParaRPr dirty="0"/>
          </a:p>
        </p:txBody>
      </p:sp>
      <p:sp>
        <p:nvSpPr>
          <p:cNvPr id="1427" name="Google Shape;1427;p36"/>
          <p:cNvSpPr txBox="1">
            <a:spLocks noGrp="1"/>
          </p:cNvSpPr>
          <p:nvPr>
            <p:ph type="subTitle" idx="1"/>
          </p:nvPr>
        </p:nvSpPr>
        <p:spPr>
          <a:xfrm>
            <a:off x="825093" y="3421800"/>
            <a:ext cx="2238600" cy="8694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endParaRPr lang="en-US" sz="1050" dirty="0"/>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 filter</a:t>
            </a:r>
            <a:endParaRPr dirty="0"/>
          </a:p>
        </p:txBody>
      </p:sp>
      <p:sp>
        <p:nvSpPr>
          <p:cNvPr id="1429" name="Google Shape;1429;p36"/>
          <p:cNvSpPr txBox="1">
            <a:spLocks noGrp="1"/>
          </p:cNvSpPr>
          <p:nvPr>
            <p:ph type="subTitle" idx="4"/>
          </p:nvPr>
        </p:nvSpPr>
        <p:spPr>
          <a:xfrm>
            <a:off x="3452619" y="3421800"/>
            <a:ext cx="2238600" cy="869400"/>
          </a:xfrm>
          <a:prstGeom prst="rect">
            <a:avLst/>
          </a:prstGeom>
        </p:spPr>
        <p:txBody>
          <a:bodyPr spcFirstLastPara="1" wrap="square" lIns="91425" tIns="91425" rIns="91425" bIns="91425" anchor="t" anchorCtr="0">
            <a:noAutofit/>
          </a:bodyPr>
          <a:lstStyle/>
          <a:p>
            <a:pPr marL="0" lvl="0" indent="0"/>
            <a:r>
              <a:rPr lang="en-US" sz="1050" dirty="0"/>
              <a:t>To maintain the data integrity </a:t>
            </a:r>
            <a:r>
              <a:rPr lang="en-US" sz="1050" b="1" dirty="0">
                <a:solidFill>
                  <a:srgbClr val="0070C0"/>
                </a:solidFill>
              </a:rPr>
              <a:t>all the data</a:t>
            </a:r>
            <a:r>
              <a:rPr lang="en-US" sz="1050" dirty="0"/>
              <a:t> will be merged and loaded</a:t>
            </a:r>
            <a:endParaRPr sz="1050" dirty="0"/>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Check it out</a:t>
            </a:r>
            <a:endParaRPr dirty="0"/>
          </a:p>
        </p:txBody>
      </p:sp>
      <p:sp>
        <p:nvSpPr>
          <p:cNvPr id="1431" name="Google Shape;1431;p36"/>
          <p:cNvSpPr txBox="1">
            <a:spLocks noGrp="1"/>
          </p:cNvSpPr>
          <p:nvPr>
            <p:ph type="subTitle" idx="6"/>
          </p:nvPr>
        </p:nvSpPr>
        <p:spPr>
          <a:xfrm>
            <a:off x="6069375" y="3421800"/>
            <a:ext cx="2238600" cy="869400"/>
          </a:xfrm>
          <a:prstGeom prst="rect">
            <a:avLst/>
          </a:prstGeom>
        </p:spPr>
        <p:txBody>
          <a:bodyPr spcFirstLastPara="1" wrap="square" lIns="91425" tIns="91425" rIns="91425" bIns="91425" anchor="t" anchorCtr="0">
            <a:noAutofit/>
          </a:bodyPr>
          <a:lstStyle/>
          <a:p>
            <a:pPr marL="0" lvl="0" indent="0"/>
            <a:r>
              <a:rPr lang="en-US" sz="1050" dirty="0"/>
              <a:t>To access the full </a:t>
            </a:r>
            <a:r>
              <a:rPr lang="en-US" sz="1050" dirty="0" smtClean="0"/>
              <a:t>report and the documentation, </a:t>
            </a:r>
            <a:r>
              <a:rPr lang="en-US" sz="1050" dirty="0"/>
              <a:t>please, visit the </a:t>
            </a:r>
            <a:r>
              <a:rPr lang="en-US" sz="1050" dirty="0" smtClean="0">
                <a:hlinkClick r:id="rId3"/>
              </a:rPr>
              <a:t>link</a:t>
            </a:r>
            <a:r>
              <a:rPr lang="en-US" sz="1050" dirty="0" smtClean="0"/>
              <a:t>. This </a:t>
            </a:r>
            <a:r>
              <a:rPr lang="en-US" sz="1050" dirty="0"/>
              <a:t>step starts at </a:t>
            </a:r>
            <a:r>
              <a:rPr lang="en-US" sz="1050" b="1" dirty="0">
                <a:solidFill>
                  <a:srgbClr val="0070C0"/>
                </a:solidFill>
              </a:rPr>
              <a:t>row </a:t>
            </a:r>
            <a:r>
              <a:rPr lang="en-US" sz="1050" b="1" dirty="0" smtClean="0">
                <a:solidFill>
                  <a:srgbClr val="0070C0"/>
                </a:solidFill>
              </a:rPr>
              <a:t>136 </a:t>
            </a:r>
            <a:r>
              <a:rPr lang="en-US" sz="1050" dirty="0">
                <a:solidFill>
                  <a:schemeClr val="tx1"/>
                </a:solidFill>
              </a:rPr>
              <a:t>to</a:t>
            </a:r>
            <a:r>
              <a:rPr lang="en-US" sz="1050" b="1" dirty="0">
                <a:solidFill>
                  <a:srgbClr val="0070C0"/>
                </a:solidFill>
              </a:rPr>
              <a:t> row </a:t>
            </a:r>
            <a:r>
              <a:rPr lang="en-US" sz="1050" b="1" dirty="0" smtClean="0">
                <a:solidFill>
                  <a:srgbClr val="0070C0"/>
                </a:solidFill>
              </a:rPr>
              <a:t>329.</a:t>
            </a:r>
            <a:endParaRPr lang="en-US" sz="1050" b="1" dirty="0">
              <a:solidFill>
                <a:srgbClr val="0070C0"/>
              </a:solidFill>
            </a:endParaRPr>
          </a:p>
        </p:txBody>
      </p:sp>
      <p:sp>
        <p:nvSpPr>
          <p:cNvPr id="22"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4 -</a:t>
            </a:r>
            <a:r>
              <a:rPr lang="en" dirty="0" smtClean="0"/>
              <a:t> Process</a:t>
            </a:r>
            <a:endParaRPr dirty="0"/>
          </a:p>
        </p:txBody>
      </p:sp>
      <p:sp>
        <p:nvSpPr>
          <p:cNvPr id="23"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Documentation of any cleaning or manipulation of data</a:t>
            </a:r>
          </a:p>
        </p:txBody>
      </p:sp>
      <p:grpSp>
        <p:nvGrpSpPr>
          <p:cNvPr id="24" name="Google Shape;11384;p72"/>
          <p:cNvGrpSpPr/>
          <p:nvPr/>
        </p:nvGrpSpPr>
        <p:grpSpPr>
          <a:xfrm>
            <a:off x="719999" y="662227"/>
            <a:ext cx="360260" cy="355498"/>
            <a:chOff x="-34418125" y="2271100"/>
            <a:chExt cx="296950" cy="293025"/>
          </a:xfrm>
        </p:grpSpPr>
        <p:sp>
          <p:nvSpPr>
            <p:cNvPr id="25"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951;p73"/>
          <p:cNvGrpSpPr/>
          <p:nvPr/>
        </p:nvGrpSpPr>
        <p:grpSpPr>
          <a:xfrm>
            <a:off x="7017511" y="1712211"/>
            <a:ext cx="342328" cy="341579"/>
            <a:chOff x="-9594575" y="2056875"/>
            <a:chExt cx="354450" cy="353675"/>
          </a:xfrm>
        </p:grpSpPr>
        <p:sp>
          <p:nvSpPr>
            <p:cNvPr id="31" name="Google Shape;11952;p7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3;p7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54;p7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2356;p75"/>
          <p:cNvGrpSpPr/>
          <p:nvPr/>
        </p:nvGrpSpPr>
        <p:grpSpPr>
          <a:xfrm>
            <a:off x="1744927" y="1710106"/>
            <a:ext cx="420796" cy="421914"/>
            <a:chOff x="-1700225" y="2768875"/>
            <a:chExt cx="291450" cy="292225"/>
          </a:xfrm>
        </p:grpSpPr>
        <p:sp>
          <p:nvSpPr>
            <p:cNvPr id="35" name="Google Shape;12357;p7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58;p7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9;p7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0;p7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61;p7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62;p7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2332;p75"/>
          <p:cNvGrpSpPr/>
          <p:nvPr/>
        </p:nvGrpSpPr>
        <p:grpSpPr>
          <a:xfrm>
            <a:off x="4409852" y="1710106"/>
            <a:ext cx="324133" cy="420796"/>
            <a:chOff x="-3462150" y="2046625"/>
            <a:chExt cx="224500" cy="291450"/>
          </a:xfrm>
        </p:grpSpPr>
        <p:sp>
          <p:nvSpPr>
            <p:cNvPr id="42" name="Google Shape;12333;p7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34;p7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35;p7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6;p7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37;p7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38;p7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39;p7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7819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a:t>
            </a:r>
            <a:endParaRPr dirty="0"/>
          </a:p>
        </p:txBody>
      </p:sp>
      <p:sp>
        <p:nvSpPr>
          <p:cNvPr id="1427" name="Google Shape;1427;p36"/>
          <p:cNvSpPr txBox="1">
            <a:spLocks noGrp="1"/>
          </p:cNvSpPr>
          <p:nvPr>
            <p:ph type="subTitle" idx="1"/>
          </p:nvPr>
        </p:nvSpPr>
        <p:spPr>
          <a:xfrm>
            <a:off x="825093" y="3421800"/>
            <a:ext cx="2238600" cy="8694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endParaRPr lang="en-US" sz="1050" dirty="0"/>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 filter</a:t>
            </a:r>
            <a:endParaRPr dirty="0"/>
          </a:p>
        </p:txBody>
      </p:sp>
      <p:sp>
        <p:nvSpPr>
          <p:cNvPr id="1429" name="Google Shape;1429;p36"/>
          <p:cNvSpPr txBox="1">
            <a:spLocks noGrp="1"/>
          </p:cNvSpPr>
          <p:nvPr>
            <p:ph type="subTitle" idx="4"/>
          </p:nvPr>
        </p:nvSpPr>
        <p:spPr>
          <a:xfrm>
            <a:off x="3452619" y="3421800"/>
            <a:ext cx="2238600" cy="869400"/>
          </a:xfrm>
          <a:prstGeom prst="rect">
            <a:avLst/>
          </a:prstGeom>
        </p:spPr>
        <p:txBody>
          <a:bodyPr spcFirstLastPara="1" wrap="square" lIns="91425" tIns="91425" rIns="91425" bIns="91425" anchor="t" anchorCtr="0">
            <a:noAutofit/>
          </a:bodyPr>
          <a:lstStyle/>
          <a:p>
            <a:pPr marL="0" lvl="0" indent="0"/>
            <a:r>
              <a:rPr lang="en-US" sz="1050" dirty="0"/>
              <a:t>To maintain the data integrity </a:t>
            </a:r>
            <a:r>
              <a:rPr lang="en-US" sz="1050" b="1" dirty="0">
                <a:solidFill>
                  <a:srgbClr val="0070C0"/>
                </a:solidFill>
              </a:rPr>
              <a:t>all the data</a:t>
            </a:r>
            <a:r>
              <a:rPr lang="en-US" sz="1050" dirty="0"/>
              <a:t> will be merged and loaded</a:t>
            </a:r>
            <a:endParaRPr sz="1050" dirty="0"/>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Check it out</a:t>
            </a:r>
            <a:endParaRPr dirty="0"/>
          </a:p>
        </p:txBody>
      </p:sp>
      <p:sp>
        <p:nvSpPr>
          <p:cNvPr id="1431" name="Google Shape;1431;p36"/>
          <p:cNvSpPr txBox="1">
            <a:spLocks noGrp="1"/>
          </p:cNvSpPr>
          <p:nvPr>
            <p:ph type="subTitle" idx="6"/>
          </p:nvPr>
        </p:nvSpPr>
        <p:spPr>
          <a:xfrm>
            <a:off x="6069375" y="3421800"/>
            <a:ext cx="2238600" cy="869400"/>
          </a:xfrm>
          <a:prstGeom prst="rect">
            <a:avLst/>
          </a:prstGeom>
        </p:spPr>
        <p:txBody>
          <a:bodyPr spcFirstLastPara="1" wrap="square" lIns="91425" tIns="91425" rIns="91425" bIns="91425" anchor="t" anchorCtr="0">
            <a:noAutofit/>
          </a:bodyPr>
          <a:lstStyle/>
          <a:p>
            <a:pPr marL="0" lvl="0" indent="0"/>
            <a:r>
              <a:rPr lang="en-US" sz="1050" dirty="0"/>
              <a:t>To access the full </a:t>
            </a:r>
            <a:r>
              <a:rPr lang="en-US" sz="1050" dirty="0" smtClean="0"/>
              <a:t>report and the documentation, </a:t>
            </a:r>
            <a:r>
              <a:rPr lang="en-US" sz="1050" dirty="0"/>
              <a:t>please, visit the </a:t>
            </a:r>
            <a:r>
              <a:rPr lang="en-US" sz="1050" dirty="0" smtClean="0">
                <a:hlinkClick r:id="rId3"/>
              </a:rPr>
              <a:t>link</a:t>
            </a:r>
            <a:r>
              <a:rPr lang="en-US" sz="1050" dirty="0" smtClean="0"/>
              <a:t>. This </a:t>
            </a:r>
            <a:r>
              <a:rPr lang="en-US" sz="1050" dirty="0"/>
              <a:t>step starts at </a:t>
            </a:r>
            <a:r>
              <a:rPr lang="en-US" sz="1050" b="1" dirty="0">
                <a:solidFill>
                  <a:srgbClr val="0070C0"/>
                </a:solidFill>
              </a:rPr>
              <a:t>row </a:t>
            </a:r>
            <a:r>
              <a:rPr lang="en-US" sz="1050" b="1" dirty="0" smtClean="0">
                <a:solidFill>
                  <a:srgbClr val="0070C0"/>
                </a:solidFill>
              </a:rPr>
              <a:t>136 </a:t>
            </a:r>
            <a:r>
              <a:rPr lang="en-US" sz="1050" dirty="0">
                <a:solidFill>
                  <a:schemeClr val="tx1"/>
                </a:solidFill>
              </a:rPr>
              <a:t>to</a:t>
            </a:r>
            <a:r>
              <a:rPr lang="en-US" sz="1050" b="1" dirty="0">
                <a:solidFill>
                  <a:srgbClr val="0070C0"/>
                </a:solidFill>
              </a:rPr>
              <a:t> row </a:t>
            </a:r>
            <a:r>
              <a:rPr lang="en-US" sz="1050" b="1" dirty="0" smtClean="0">
                <a:solidFill>
                  <a:srgbClr val="0070C0"/>
                </a:solidFill>
              </a:rPr>
              <a:t>329.</a:t>
            </a:r>
            <a:endParaRPr lang="en-US" sz="1050" b="1" dirty="0">
              <a:solidFill>
                <a:srgbClr val="0070C0"/>
              </a:solidFill>
            </a:endParaRPr>
          </a:p>
        </p:txBody>
      </p:sp>
      <p:sp>
        <p:nvSpPr>
          <p:cNvPr id="22"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4 -</a:t>
            </a:r>
            <a:r>
              <a:rPr lang="en" dirty="0" smtClean="0"/>
              <a:t> Process</a:t>
            </a:r>
            <a:endParaRPr dirty="0"/>
          </a:p>
        </p:txBody>
      </p:sp>
      <p:sp>
        <p:nvSpPr>
          <p:cNvPr id="23"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Documentation of any cleaning or manipulation of data</a:t>
            </a:r>
          </a:p>
        </p:txBody>
      </p:sp>
      <p:grpSp>
        <p:nvGrpSpPr>
          <p:cNvPr id="24" name="Google Shape;11384;p72"/>
          <p:cNvGrpSpPr/>
          <p:nvPr/>
        </p:nvGrpSpPr>
        <p:grpSpPr>
          <a:xfrm>
            <a:off x="719999" y="662227"/>
            <a:ext cx="360260" cy="355498"/>
            <a:chOff x="-34418125" y="2271100"/>
            <a:chExt cx="296950" cy="293025"/>
          </a:xfrm>
        </p:grpSpPr>
        <p:sp>
          <p:nvSpPr>
            <p:cNvPr id="25"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951;p73"/>
          <p:cNvGrpSpPr/>
          <p:nvPr/>
        </p:nvGrpSpPr>
        <p:grpSpPr>
          <a:xfrm>
            <a:off x="7017511" y="1712211"/>
            <a:ext cx="342328" cy="341579"/>
            <a:chOff x="-9594575" y="2056875"/>
            <a:chExt cx="354450" cy="353675"/>
          </a:xfrm>
        </p:grpSpPr>
        <p:sp>
          <p:nvSpPr>
            <p:cNvPr id="31" name="Google Shape;11952;p7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3;p7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54;p7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2356;p75"/>
          <p:cNvGrpSpPr/>
          <p:nvPr/>
        </p:nvGrpSpPr>
        <p:grpSpPr>
          <a:xfrm>
            <a:off x="1744927" y="1710106"/>
            <a:ext cx="420796" cy="421914"/>
            <a:chOff x="-1700225" y="2768875"/>
            <a:chExt cx="291450" cy="292225"/>
          </a:xfrm>
        </p:grpSpPr>
        <p:sp>
          <p:nvSpPr>
            <p:cNvPr id="35" name="Google Shape;12357;p7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58;p7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9;p7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0;p7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61;p7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62;p7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2332;p75"/>
          <p:cNvGrpSpPr/>
          <p:nvPr/>
        </p:nvGrpSpPr>
        <p:grpSpPr>
          <a:xfrm>
            <a:off x="4409852" y="1710106"/>
            <a:ext cx="324133" cy="420796"/>
            <a:chOff x="-3462150" y="2046625"/>
            <a:chExt cx="224500" cy="291450"/>
          </a:xfrm>
        </p:grpSpPr>
        <p:sp>
          <p:nvSpPr>
            <p:cNvPr id="42" name="Google Shape;12333;p7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34;p7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35;p7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6;p7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37;p7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38;p7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39;p7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0" name="Google Shape;2036;p58"/>
          <p:cNvSpPr txBox="1"/>
          <p:nvPr/>
        </p:nvSpPr>
        <p:spPr>
          <a:xfrm>
            <a:off x="6867726" y="4552545"/>
            <a:ext cx="2276272" cy="590955"/>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after merged the data contains</a:t>
            </a:r>
          </a:p>
          <a:p>
            <a:pPr lvl="0" algn="ctr"/>
            <a:r>
              <a:rPr lang="en-US" sz="2000" b="1" dirty="0" smtClean="0">
                <a:solidFill>
                  <a:srgbClr val="0070C0"/>
                </a:solidFill>
                <a:uFill>
                  <a:noFill/>
                </a:uFill>
                <a:latin typeface="Arial" panose="020B0604020202020204" pitchFamily="34" charset="0"/>
                <a:ea typeface="DM Sans"/>
                <a:cs typeface="Arial" panose="020B0604020202020204" pitchFamily="34" charset="0"/>
                <a:sym typeface="DM Sans"/>
              </a:rPr>
              <a:t>5,378,834</a:t>
            </a:r>
            <a:r>
              <a:rPr lang="en-US" sz="2400" dirty="0" smtClean="0">
                <a:solidFill>
                  <a:schemeClr val="bg1"/>
                </a:solidFill>
                <a:uFill>
                  <a:noFill/>
                </a:uFill>
                <a:latin typeface="Arial" panose="020B0604020202020204" pitchFamily="34" charset="0"/>
                <a:ea typeface="DM Sans"/>
                <a:cs typeface="Arial" panose="020B0604020202020204" pitchFamily="34" charset="0"/>
                <a:sym typeface="DM Sans"/>
              </a:rPr>
              <a: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rows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4782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Analyze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5</a:t>
            </a:r>
            <a:endParaRPr dirty="0">
              <a:solidFill>
                <a:schemeClr val="bg2">
                  <a:lumMod val="50000"/>
                </a:schemeClr>
              </a:solidFill>
            </a:endParaRPr>
          </a:p>
        </p:txBody>
      </p:sp>
    </p:spTree>
    <p:extLst>
      <p:ext uri="{BB962C8B-B14F-4D97-AF65-F5344CB8AC3E}">
        <p14:creationId xmlns:p14="http://schemas.microsoft.com/office/powerpoint/2010/main" val="392704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4" name="Google Shape;1364;p32"/>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Tool</a:t>
            </a:r>
            <a:endParaRPr sz="2000" dirty="0"/>
          </a:p>
        </p:txBody>
      </p:sp>
      <p:sp>
        <p:nvSpPr>
          <p:cNvPr id="1365" name="Google Shape;1365;p32"/>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r>
              <a:rPr lang="en-US" sz="1050" dirty="0" smtClean="0">
                <a:solidFill>
                  <a:schemeClr val="tx1"/>
                </a:solidFill>
              </a:rPr>
              <a:t> too</a:t>
            </a:r>
            <a:endParaRPr lang="en-US" sz="1050" dirty="0">
              <a:solidFill>
                <a:schemeClr val="tx1"/>
              </a:solidFill>
            </a:endParaRPr>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Studies</a:t>
            </a:r>
            <a:endParaRPr sz="2000" dirty="0"/>
          </a:p>
        </p:txBody>
      </p:sp>
      <p:sp>
        <p:nvSpPr>
          <p:cNvPr id="1367" name="Google Shape;1367;p32"/>
          <p:cNvSpPr txBox="1">
            <a:spLocks noGrp="1"/>
          </p:cNvSpPr>
          <p:nvPr>
            <p:ph type="subTitle" idx="4"/>
          </p:nvPr>
        </p:nvSpPr>
        <p:spPr>
          <a:xfrm>
            <a:off x="5690952" y="2002094"/>
            <a:ext cx="2614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smtClean="0">
                <a:solidFill>
                  <a:srgbClr val="0070C0"/>
                </a:solidFill>
              </a:rPr>
              <a:t>Count</a:t>
            </a:r>
            <a:r>
              <a:rPr lang="en" sz="1000" dirty="0" smtClean="0"/>
              <a:t>: the frequency of records</a:t>
            </a:r>
          </a:p>
          <a:p>
            <a:pPr marL="0" lvl="0" indent="0" algn="l" rtl="0">
              <a:spcBef>
                <a:spcPts val="0"/>
              </a:spcBef>
              <a:spcAft>
                <a:spcPts val="0"/>
              </a:spcAft>
              <a:buNone/>
            </a:pPr>
            <a:r>
              <a:rPr lang="en" sz="1000" b="1" dirty="0" smtClean="0">
                <a:solidFill>
                  <a:srgbClr val="0070C0"/>
                </a:solidFill>
              </a:rPr>
              <a:t>Length</a:t>
            </a:r>
            <a:r>
              <a:rPr lang="en" sz="1000" dirty="0" smtClean="0"/>
              <a:t>: The ride length in minutes</a:t>
            </a:r>
            <a:endParaRPr sz="1000" dirty="0"/>
          </a:p>
        </p:txBody>
      </p:sp>
      <p:sp>
        <p:nvSpPr>
          <p:cNvPr id="1368" name="Google Shape;1368;p32"/>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Tecnique</a:t>
            </a:r>
            <a:endParaRPr dirty="0"/>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lvl="0" indent="0"/>
            <a:r>
              <a:rPr lang="en-US" sz="1000" dirty="0" smtClean="0"/>
              <a:t>This </a:t>
            </a:r>
            <a:r>
              <a:rPr lang="en-US" sz="1000" dirty="0"/>
              <a:t>step will be </a:t>
            </a:r>
            <a:r>
              <a:rPr lang="en-US" sz="1000" dirty="0" err="1"/>
              <a:t>splitted</a:t>
            </a:r>
            <a:r>
              <a:rPr lang="en-US" sz="1000" dirty="0"/>
              <a:t> into two </a:t>
            </a:r>
            <a:r>
              <a:rPr lang="en-US" sz="1000" dirty="0" smtClean="0"/>
              <a:t>studies: </a:t>
            </a:r>
            <a:r>
              <a:rPr lang="en-US" sz="1000" b="1" dirty="0" smtClean="0">
                <a:solidFill>
                  <a:srgbClr val="0070C0"/>
                </a:solidFill>
              </a:rPr>
              <a:t>Count</a:t>
            </a:r>
            <a:r>
              <a:rPr lang="en-US" sz="1000" dirty="0" smtClean="0">
                <a:solidFill>
                  <a:srgbClr val="0070C0"/>
                </a:solidFill>
              </a:rPr>
              <a:t> </a:t>
            </a:r>
            <a:r>
              <a:rPr lang="en-US" sz="1000" dirty="0" smtClean="0"/>
              <a:t>and </a:t>
            </a:r>
            <a:r>
              <a:rPr lang="en-US" sz="1000" b="1" dirty="0" smtClean="0">
                <a:solidFill>
                  <a:srgbClr val="0070C0"/>
                </a:solidFill>
              </a:rPr>
              <a:t>Length</a:t>
            </a:r>
            <a:endParaRPr sz="1000" b="1" dirty="0">
              <a:solidFill>
                <a:srgbClr val="0070C0"/>
              </a:solidFill>
            </a:endParaRP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Check it out</a:t>
            </a:r>
            <a:endParaRPr sz="2800" dirty="0"/>
          </a:p>
        </p:txBody>
      </p:sp>
      <p:sp>
        <p:nvSpPr>
          <p:cNvPr id="1371" name="Google Shape;1371;p32"/>
          <p:cNvSpPr txBox="1">
            <a:spLocks noGrp="1"/>
          </p:cNvSpPr>
          <p:nvPr>
            <p:ph type="subTitle" idx="8"/>
          </p:nvPr>
        </p:nvSpPr>
        <p:spPr>
          <a:xfrm>
            <a:off x="5690951" y="3320650"/>
            <a:ext cx="2733000" cy="637212"/>
          </a:xfrm>
          <a:prstGeom prst="rect">
            <a:avLst/>
          </a:prstGeom>
        </p:spPr>
        <p:txBody>
          <a:bodyPr spcFirstLastPara="1" wrap="square" lIns="91425" tIns="91425" rIns="91425" bIns="91425" anchor="t" anchorCtr="0">
            <a:noAutofit/>
          </a:bodyPr>
          <a:lstStyle/>
          <a:p>
            <a:pPr marL="0" lvl="0" indent="0"/>
            <a:r>
              <a:rPr lang="en-US" sz="1000" dirty="0"/>
              <a:t>To access the full </a:t>
            </a:r>
            <a:r>
              <a:rPr lang="en-US" sz="1000" dirty="0" smtClean="0"/>
              <a:t>report and the summary, </a:t>
            </a:r>
            <a:r>
              <a:rPr lang="en-US" sz="1000" dirty="0"/>
              <a:t>please, visit the </a:t>
            </a:r>
            <a:r>
              <a:rPr lang="en-US" sz="1000" dirty="0" smtClean="0">
                <a:hlinkClick r:id="rId3"/>
              </a:rPr>
              <a:t>link</a:t>
            </a:r>
            <a:r>
              <a:rPr lang="en-US" sz="1000" dirty="0" smtClean="0"/>
              <a:t>. This step starts at </a:t>
            </a:r>
            <a:r>
              <a:rPr lang="en-US" sz="1000" b="1" dirty="0">
                <a:solidFill>
                  <a:srgbClr val="0070C0"/>
                </a:solidFill>
              </a:rPr>
              <a:t>row </a:t>
            </a:r>
            <a:r>
              <a:rPr lang="en-US" sz="1000" b="1" dirty="0" smtClean="0">
                <a:solidFill>
                  <a:srgbClr val="0070C0"/>
                </a:solidFill>
              </a:rPr>
              <a:t>332 </a:t>
            </a:r>
            <a:r>
              <a:rPr lang="en-US" sz="1000" dirty="0" smtClean="0">
                <a:solidFill>
                  <a:schemeClr val="tx1"/>
                </a:solidFill>
              </a:rPr>
              <a:t>to</a:t>
            </a:r>
            <a:r>
              <a:rPr lang="en-US" sz="1000" b="1" dirty="0" smtClean="0">
                <a:solidFill>
                  <a:srgbClr val="0070C0"/>
                </a:solidFill>
              </a:rPr>
              <a:t> row </a:t>
            </a:r>
            <a:r>
              <a:rPr lang="en-US" sz="1000" b="1" dirty="0" smtClean="0">
                <a:solidFill>
                  <a:srgbClr val="0070C0"/>
                </a:solidFill>
              </a:rPr>
              <a:t>491.</a:t>
            </a:r>
            <a:endParaRPr lang="en-US" sz="1000" b="1" dirty="0">
              <a:solidFill>
                <a:srgbClr val="0070C0"/>
              </a:solidFill>
            </a:endParaRPr>
          </a:p>
        </p:txBody>
      </p:sp>
      <p:sp>
        <p:nvSpPr>
          <p:cNvPr id="1372" name="Google Shape;1372;p32"/>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1374" name="Google Shape;1374;p32"/>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6"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 - </a:t>
            </a:r>
            <a:r>
              <a:rPr lang="en" dirty="0" smtClean="0"/>
              <a:t>Analyze</a:t>
            </a:r>
            <a:endParaRPr dirty="0"/>
          </a:p>
        </p:txBody>
      </p:sp>
      <p:sp>
        <p:nvSpPr>
          <p:cNvPr id="17"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summary of your analysis</a:t>
            </a:r>
          </a:p>
        </p:txBody>
      </p:sp>
      <p:sp>
        <p:nvSpPr>
          <p:cNvPr id="24" name="Google Shape;11096;p71"/>
          <p:cNvSpPr/>
          <p:nvPr/>
        </p:nvSpPr>
        <p:spPr>
          <a:xfrm>
            <a:off x="719988" y="621608"/>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Share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6</a:t>
            </a:r>
            <a:endParaRPr dirty="0">
              <a:solidFill>
                <a:schemeClr val="bg2">
                  <a:lumMod val="50000"/>
                </a:schemeClr>
              </a:solidFill>
            </a:endParaRPr>
          </a:p>
        </p:txBody>
      </p:sp>
    </p:spTree>
    <p:extLst>
      <p:ext uri="{BB962C8B-B14F-4D97-AF65-F5344CB8AC3E}">
        <p14:creationId xmlns:p14="http://schemas.microsoft.com/office/powerpoint/2010/main" val="385772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2"/>
          <p:cNvSpPr txBox="1">
            <a:spLocks noGrp="1"/>
          </p:cNvSpPr>
          <p:nvPr>
            <p:ph type="title"/>
          </p:nvPr>
        </p:nvSpPr>
        <p:spPr>
          <a:xfrm>
            <a:off x="1381975"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sz="2400" dirty="0" smtClean="0"/>
              <a:t>Count Study</a:t>
            </a:r>
            <a:endParaRPr dirty="0"/>
          </a:p>
        </p:txBody>
      </p:sp>
      <p:sp>
        <p:nvSpPr>
          <p:cNvPr id="1507" name="Google Shape;1507;p42"/>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t>Tables and Plots by </a:t>
            </a:r>
            <a:r>
              <a:rPr lang="en" sz="1000" b="1" dirty="0" smtClean="0"/>
              <a:t>RStudio</a:t>
            </a:r>
            <a:endParaRPr sz="1000" b="1" dirty="0"/>
          </a:p>
        </p:txBody>
      </p:sp>
      <p:sp>
        <p:nvSpPr>
          <p:cNvPr id="1508" name="Google Shape;1508;p42"/>
          <p:cNvSpPr txBox="1">
            <a:spLocks noGrp="1"/>
          </p:cNvSpPr>
          <p:nvPr>
            <p:ph type="title" idx="2"/>
          </p:nvPr>
        </p:nvSpPr>
        <p:spPr>
          <a:xfrm>
            <a:off x="4699350"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sz="2400" dirty="0" smtClean="0"/>
              <a:t>Length Study</a:t>
            </a:r>
            <a:endParaRPr dirty="0"/>
          </a:p>
        </p:txBody>
      </p:sp>
      <p:sp>
        <p:nvSpPr>
          <p:cNvPr id="1509" name="Google Shape;1509;p42"/>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err="1"/>
              <a:t>RStudio</a:t>
            </a:r>
            <a:endParaRPr lang="en-US" sz="1000" b="1" dirty="0"/>
          </a:p>
        </p:txBody>
      </p:sp>
      <p:sp>
        <p:nvSpPr>
          <p:cNvPr id="1510" name="Google Shape;1510;p42"/>
          <p:cNvSpPr txBox="1">
            <a:spLocks noGrp="1"/>
          </p:cNvSpPr>
          <p:nvPr>
            <p:ph type="title" idx="4"/>
          </p:nvPr>
        </p:nvSpPr>
        <p:spPr>
          <a:xfrm>
            <a:off x="3040675" y="3175325"/>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sz="2400" dirty="0" smtClean="0"/>
              <a:t>Map Study</a:t>
            </a:r>
            <a:endParaRPr sz="2400" dirty="0"/>
          </a:p>
        </p:txBody>
      </p:sp>
      <p:sp>
        <p:nvSpPr>
          <p:cNvPr id="1511" name="Google Shape;1511;p42"/>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smtClean="0"/>
              <a:t>Power BI</a:t>
            </a:r>
            <a:r>
              <a:rPr lang="en-US" sz="1000" dirty="0" smtClean="0"/>
              <a:t> and </a:t>
            </a:r>
            <a:r>
              <a:rPr lang="en-US" sz="1000" b="1" dirty="0" smtClean="0"/>
              <a:t>Tableau</a:t>
            </a:r>
            <a:endParaRPr lang="en-US" sz="1000" b="1" dirty="0"/>
          </a:p>
        </p:txBody>
      </p:sp>
      <p:sp>
        <p:nvSpPr>
          <p:cNvPr id="10"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 - </a:t>
            </a:r>
            <a:r>
              <a:rPr lang="en" dirty="0" smtClean="0"/>
              <a:t>Share</a:t>
            </a:r>
            <a:endParaRPr dirty="0"/>
          </a:p>
        </p:txBody>
      </p:sp>
      <p:sp>
        <p:nvSpPr>
          <p:cNvPr id="11"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Supporting visualizations and key findings</a:t>
            </a:r>
          </a:p>
        </p:txBody>
      </p:sp>
      <p:grpSp>
        <p:nvGrpSpPr>
          <p:cNvPr id="13" name="Google Shape;11130;p71"/>
          <p:cNvGrpSpPr/>
          <p:nvPr/>
        </p:nvGrpSpPr>
        <p:grpSpPr>
          <a:xfrm>
            <a:off x="719999" y="616403"/>
            <a:ext cx="351315" cy="351050"/>
            <a:chOff x="1413250" y="2680675"/>
            <a:chExt cx="297750" cy="297525"/>
          </a:xfrm>
        </p:grpSpPr>
        <p:sp>
          <p:nvSpPr>
            <p:cNvPr id="14"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036;p58"/>
          <p:cNvSpPr txBox="1"/>
          <p:nvPr/>
        </p:nvSpPr>
        <p:spPr>
          <a:xfrm>
            <a:off x="843623" y="1174703"/>
            <a:ext cx="7704001" cy="225757"/>
          </a:xfrm>
          <a:prstGeom prst="rect">
            <a:avLst/>
          </a:prstGeom>
          <a:noFill/>
          <a:ln>
            <a:noFill/>
          </a:ln>
        </p:spPr>
        <p:txBody>
          <a:bodyPr spcFirstLastPara="1" wrap="square" lIns="91425" tIns="91425" rIns="91425" bIns="91425" anchor="t" anchorCtr="0">
            <a:noAutofit/>
          </a:bodyPr>
          <a:lstStyle/>
          <a:p>
            <a:pPr lvl="0" algn="ctr"/>
            <a:r>
              <a:rPr lang="en-US" sz="900" b="1" dirty="0">
                <a:solidFill>
                  <a:srgbClr val="0070C0"/>
                </a:solidFill>
                <a:uFill>
                  <a:noFill/>
                </a:uFill>
                <a:latin typeface="Arial" panose="020B0604020202020204" pitchFamily="34" charset="0"/>
                <a:ea typeface="DM Sans"/>
                <a:cs typeface="Arial" panose="020B0604020202020204" pitchFamily="34" charset="0"/>
                <a:sym typeface="DM Sans"/>
              </a:rPr>
              <a:t>Unlike the previous step, this study will be divided into three </a:t>
            </a:r>
            <a:r>
              <a:rPr lang="en-US" sz="900" b="1" dirty="0" smtClean="0">
                <a:solidFill>
                  <a:srgbClr val="0070C0"/>
                </a:solidFill>
                <a:uFill>
                  <a:noFill/>
                </a:uFill>
                <a:latin typeface="Arial" panose="020B0604020202020204" pitchFamily="34" charset="0"/>
                <a:ea typeface="DM Sans"/>
                <a:cs typeface="Arial" panose="020B0604020202020204" pitchFamily="34" charset="0"/>
                <a:sym typeface="DM Sans"/>
              </a:rPr>
              <a:t>parts:</a:t>
            </a:r>
            <a:endParaRPr lang="pt-BR" sz="900" b="1" dirty="0">
              <a:solidFill>
                <a:srgbClr val="0070C0"/>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69" y="1400250"/>
            <a:ext cx="3780817" cy="2517516"/>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91" y="1426191"/>
            <a:ext cx="3780817" cy="2543456"/>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As we can see, most of the rides data are from annual members, but it's not so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6.1.1 –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28818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779" y="988282"/>
            <a:ext cx="4912196" cy="3227542"/>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and Casuals are different when the variable is the hour to ride. While Members ride mostly at 7am to 7pm, a few Casuals ride at the morning. At night there is more Casuals than Member riding (as we see before, there is more Annual Members than Casuals Riders).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.1.2 –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30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597394"/>
            <a:ext cx="4853700" cy="9147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Introduction</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solidFill>
                  <a:schemeClr val="bg2">
                    <a:lumMod val="50000"/>
                  </a:schemeClr>
                </a:solidFill>
              </a:rPr>
              <a:t>1</a:t>
            </a:r>
            <a:endParaRPr dirty="0">
              <a:solidFill>
                <a:schemeClr val="bg2">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252" y="1419632"/>
            <a:ext cx="3842514" cy="2558597"/>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7" y="1400251"/>
            <a:ext cx="3858729" cy="2569395"/>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Here is a big difference: Casuals ride much more on Sundays (the first bar) and Saturdays (the last bar), while Members ride constantly in week days. </a:t>
            </a: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.1.3 –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50442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7" y="961085"/>
            <a:ext cx="4852692" cy="3231241"/>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Both ride more at the summer and less at the winter.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.1.4 –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15813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43" y="956834"/>
            <a:ext cx="4853395" cy="3231709"/>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use much more the classic bike than the docked bike if we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compare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with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.1.5 –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76313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877" y="986993"/>
            <a:ext cx="4813782" cy="3205331"/>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users spend twice time more than Members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pedaling</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6.2.1 –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907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72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length of the rides of members are smaller and more constantly than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.2.2 –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20454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6" y="988282"/>
            <a:ext cx="4805074" cy="3199533"/>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At Sundays and Saturdays Casuals spend more time riding</a:t>
            </a: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.2.3 –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48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9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Independent of the month, </a:t>
            </a:r>
            <a:r>
              <a:rPr lang="en-US" sz="1000" dirty="0" err="1">
                <a:solidFill>
                  <a:schemeClr val="tx1"/>
                </a:solidFill>
                <a:uFill>
                  <a:noFill/>
                </a:uFill>
                <a:latin typeface="Arial" panose="020B0604020202020204" pitchFamily="34" charset="0"/>
                <a:ea typeface="DM Sans"/>
                <a:cs typeface="Arial" panose="020B0604020202020204" pitchFamily="34" charset="0"/>
                <a:sym typeface="DM Sans"/>
              </a:rPr>
              <a:t>Members's</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 ride length are similar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.2.4 –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234198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5"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spends more time for the docked bike type</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.2.5 –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98600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99" y="1035280"/>
            <a:ext cx="5496015" cy="3100501"/>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depart manly from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waterfront stations,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while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Members depart from the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city center.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6.3 – </a:t>
            </a:r>
            <a:r>
              <a:rPr lang="en" dirty="0" smtClean="0"/>
              <a:t>Map Study</a:t>
            </a:r>
            <a:endParaRPr dirty="0"/>
          </a:p>
        </p:txBody>
      </p:sp>
      <p:sp>
        <p:nvSpPr>
          <p:cNvPr id="13" name="Google Shape;2036;p58"/>
          <p:cNvSpPr txBox="1"/>
          <p:nvPr/>
        </p:nvSpPr>
        <p:spPr>
          <a:xfrm>
            <a:off x="-6485"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6.3.1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 Stations where Members and Casuals most unlock bikes </a:t>
            </a:r>
          </a:p>
        </p:txBody>
      </p:sp>
    </p:spTree>
    <p:extLst>
      <p:ext uri="{BB962C8B-B14F-4D97-AF65-F5344CB8AC3E}">
        <p14:creationId xmlns:p14="http://schemas.microsoft.com/office/powerpoint/2010/main" val="176382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247" y="1030619"/>
            <a:ext cx="5477600" cy="3100394"/>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6.3.2 –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17797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1.1 -</a:t>
            </a:r>
            <a:r>
              <a:rPr lang="en" b="0" dirty="0" smtClean="0"/>
              <a:t> </a:t>
            </a:r>
            <a:r>
              <a:rPr lang="en" dirty="0" smtClean="0"/>
              <a:t>Scenario</a:t>
            </a:r>
            <a:endParaRPr dirty="0"/>
          </a:p>
        </p:txBody>
      </p:sp>
      <p:sp>
        <p:nvSpPr>
          <p:cNvPr id="1396" name="Google Shape;1396;p35"/>
          <p:cNvSpPr txBox="1">
            <a:spLocks noGrp="1"/>
          </p:cNvSpPr>
          <p:nvPr>
            <p:ph type="subTitle" idx="1"/>
          </p:nvPr>
        </p:nvSpPr>
        <p:spPr>
          <a:xfrm>
            <a:off x="4873196" y="2832656"/>
            <a:ext cx="2742600" cy="1225025"/>
          </a:xfrm>
          <a:prstGeom prst="rect">
            <a:avLst/>
          </a:prstGeom>
          <a:ln>
            <a:noFill/>
          </a:ln>
        </p:spPr>
        <p:txBody>
          <a:bodyPr spcFirstLastPara="1" wrap="square" lIns="91425" tIns="91425" rIns="91425" bIns="91425" anchor="t" anchorCtr="0">
            <a:noAutofit/>
          </a:bodyPr>
          <a:lstStyle/>
          <a:p>
            <a:pPr marL="0" indent="0"/>
            <a:r>
              <a:rPr lang="en-US" dirty="0"/>
              <a:t>The director of marketing believes the </a:t>
            </a:r>
            <a:r>
              <a:rPr lang="en-US" dirty="0">
                <a:solidFill>
                  <a:schemeClr val="tx1"/>
                </a:solidFill>
              </a:rPr>
              <a:t>company’s future success depends on</a:t>
            </a:r>
            <a:r>
              <a:rPr lang="en-US" b="1" dirty="0">
                <a:solidFill>
                  <a:schemeClr val="bg2"/>
                </a:solidFill>
              </a:rPr>
              <a:t> </a:t>
            </a:r>
            <a:r>
              <a:rPr lang="en-US" b="1" dirty="0">
                <a:solidFill>
                  <a:srgbClr val="0070C0"/>
                </a:solidFill>
              </a:rPr>
              <a:t>maximizing the number of annual memberships</a:t>
            </a:r>
            <a:r>
              <a:rPr lang="en-US" dirty="0"/>
              <a:t>. </a:t>
            </a:r>
          </a:p>
          <a:p>
            <a:pPr marL="0" lvl="0" indent="0" algn="ctr" rtl="0">
              <a:spcBef>
                <a:spcPts val="0"/>
              </a:spcBef>
              <a:spcAft>
                <a:spcPts val="0"/>
              </a:spcAft>
              <a:buNone/>
            </a:pPr>
            <a:endParaRPr dirty="0"/>
          </a:p>
        </p:txBody>
      </p:sp>
      <p:sp>
        <p:nvSpPr>
          <p:cNvPr id="1397" name="Google Shape;1397;p35"/>
          <p:cNvSpPr txBox="1">
            <a:spLocks noGrp="1"/>
          </p:cNvSpPr>
          <p:nvPr>
            <p:ph type="subTitle" idx="4"/>
          </p:nvPr>
        </p:nvSpPr>
        <p:spPr>
          <a:xfrm>
            <a:off x="1609738" y="3046982"/>
            <a:ext cx="2742600" cy="1010700"/>
          </a:xfrm>
          <a:prstGeom prst="rect">
            <a:avLst/>
          </a:prstGeom>
          <a:ln>
            <a:noFill/>
          </a:ln>
        </p:spPr>
        <p:txBody>
          <a:bodyPr spcFirstLastPara="1" wrap="square" lIns="91425" tIns="91425" rIns="91425" bIns="91425" anchor="t" anchorCtr="0">
            <a:noAutofit/>
          </a:bodyPr>
          <a:lstStyle/>
          <a:p>
            <a:pPr marL="0" lvl="0" indent="0"/>
            <a:r>
              <a:rPr lang="en-US" dirty="0"/>
              <a:t>I'm a junior </a:t>
            </a:r>
            <a:r>
              <a:rPr lang="en-US" b="1" dirty="0">
                <a:solidFill>
                  <a:srgbClr val="0070C0"/>
                </a:solidFill>
              </a:rPr>
              <a:t>data analyst</a:t>
            </a:r>
            <a:r>
              <a:rPr lang="en-US" dirty="0"/>
              <a:t>, working in the </a:t>
            </a:r>
            <a:r>
              <a:rPr lang="en-US" b="1" dirty="0">
                <a:solidFill>
                  <a:srgbClr val="0070C0"/>
                </a:solidFill>
              </a:rPr>
              <a:t>marketing analytics team </a:t>
            </a:r>
            <a:r>
              <a:rPr lang="en-US" dirty="0"/>
              <a:t>at Cyclistic, a </a:t>
            </a:r>
            <a:r>
              <a:rPr lang="en-US" b="1" dirty="0" smtClean="0">
                <a:solidFill>
                  <a:srgbClr val="0070C0"/>
                </a:solidFill>
              </a:rPr>
              <a:t>fictional</a:t>
            </a:r>
            <a:r>
              <a:rPr lang="en-US" dirty="0" smtClean="0"/>
              <a:t> </a:t>
            </a:r>
            <a:r>
              <a:rPr lang="en-US" dirty="0"/>
              <a:t>bike-share company in Chicago</a:t>
            </a:r>
            <a:endParaRPr dirty="0"/>
          </a:p>
        </p:txBody>
      </p:sp>
      <p:grpSp>
        <p:nvGrpSpPr>
          <p:cNvPr id="31" name="Google Shape;10421;p69"/>
          <p:cNvGrpSpPr/>
          <p:nvPr/>
        </p:nvGrpSpPr>
        <p:grpSpPr>
          <a:xfrm>
            <a:off x="6074192" y="1651730"/>
            <a:ext cx="340608" cy="340168"/>
            <a:chOff x="5053900" y="2021500"/>
            <a:chExt cx="483750" cy="483125"/>
          </a:xfrm>
        </p:grpSpPr>
        <p:sp>
          <p:nvSpPr>
            <p:cNvPr id="32" name="Google Shape;10422;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 name="Google Shape;10423;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 name="Google Shape;10424;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 name="Google Shape;10425;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 name="Google Shape;10426;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 name="Google Shape;10427;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 name="Google Shape;10428;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 name="Google Shape;10429;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 name="Google Shape;11558;p72"/>
          <p:cNvGrpSpPr/>
          <p:nvPr/>
        </p:nvGrpSpPr>
        <p:grpSpPr>
          <a:xfrm>
            <a:off x="2822393" y="1629296"/>
            <a:ext cx="317290" cy="361090"/>
            <a:chOff x="-56774050" y="1904075"/>
            <a:chExt cx="279625" cy="318225"/>
          </a:xfrm>
        </p:grpSpPr>
        <p:sp>
          <p:nvSpPr>
            <p:cNvPr id="51" name="Google Shape;11559;p72"/>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60;p72"/>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184" y="1053132"/>
            <a:ext cx="5460462" cy="3075310"/>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.3.3 – Casual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07778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34;p58"/>
          <p:cNvSpPr/>
          <p:nvPr/>
        </p:nvSpPr>
        <p:spPr>
          <a:xfrm>
            <a:off x="1905268" y="1443706"/>
            <a:ext cx="5682786" cy="1316768"/>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Additional </a:t>
            </a:r>
            <a:r>
              <a:rPr lang="en-US" sz="900" dirty="0" err="1">
                <a:solidFill>
                  <a:schemeClr val="tx1"/>
                </a:solidFill>
                <a:uFill>
                  <a:noFill/>
                </a:uFill>
                <a:latin typeface="Arial" panose="020B0604020202020204" pitchFamily="34" charset="0"/>
                <a:ea typeface="DM Sans"/>
                <a:cs typeface="Arial" panose="020B0604020202020204" pitchFamily="34" charset="0"/>
                <a:sym typeface="DM Sans"/>
              </a:rPr>
              <a:t>dinamic</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 visualization (Tableau Public)</a:t>
            </a:r>
          </a:p>
        </p:txBody>
      </p:sp>
      <p:sp>
        <p:nvSpPr>
          <p:cNvPr id="2" name="CaixaDeTexto 1"/>
          <p:cNvSpPr txBox="1"/>
          <p:nvPr/>
        </p:nvSpPr>
        <p:spPr>
          <a:xfrm>
            <a:off x="1905268" y="1596351"/>
            <a:ext cx="5682786" cy="954107"/>
          </a:xfrm>
          <a:prstGeom prst="rect">
            <a:avLst/>
          </a:prstGeom>
          <a:noFill/>
        </p:spPr>
        <p:txBody>
          <a:bodyPr wrap="square" rtlCol="0">
            <a:spAutoFit/>
          </a:bodyPr>
          <a:lstStyle/>
          <a:p>
            <a:pPr algn="ctr"/>
            <a:r>
              <a:rPr lang="en-US" dirty="0"/>
              <a:t>As it is not possible to publish through Power BI without a subscription, I created a dashboard through Tableau. With that it will be possible to filter the data and specific insights. To access, </a:t>
            </a:r>
            <a:r>
              <a:rPr lang="en-US" dirty="0" smtClean="0"/>
              <a:t>please, click </a:t>
            </a:r>
            <a:r>
              <a:rPr lang="en-US" dirty="0"/>
              <a:t>on the following </a:t>
            </a:r>
            <a:r>
              <a:rPr lang="en-US" dirty="0" smtClean="0">
                <a:hlinkClick r:id="rId2"/>
              </a:rPr>
              <a:t>link</a:t>
            </a:r>
            <a:endParaRPr lang="en-US" dirty="0"/>
          </a:p>
        </p:txBody>
      </p:sp>
      <p:pic>
        <p:nvPicPr>
          <p:cNvPr id="2052" name="Picture 4" descr="O Tableau fundo png &amp; imagem png - Logo Marca de Alimentação BI - O Tableau  png transparente grát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3410196"/>
            <a:ext cx="1081088" cy="10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smtClean="0"/>
              <a:t>6.4 -</a:t>
            </a:r>
            <a:r>
              <a:rPr lang="en" b="0" dirty="0" smtClean="0"/>
              <a:t> </a:t>
            </a:r>
            <a:r>
              <a:rPr lang="en-US" sz="2800" dirty="0"/>
              <a:t>Key Findings</a:t>
            </a:r>
            <a:endParaRPr dirty="0"/>
          </a:p>
        </p:txBody>
      </p:sp>
      <p:sp>
        <p:nvSpPr>
          <p:cNvPr id="2036" name="Google Shape;2036;p58"/>
          <p:cNvSpPr txBox="1"/>
          <p:nvPr/>
        </p:nvSpPr>
        <p:spPr>
          <a:xfrm>
            <a:off x="784851" y="1359411"/>
            <a:ext cx="7704000" cy="2710775"/>
          </a:xfrm>
          <a:prstGeom prst="rect">
            <a:avLst/>
          </a:prstGeom>
          <a:noFill/>
          <a:ln>
            <a:noFill/>
          </a:ln>
        </p:spPr>
        <p:txBody>
          <a:bodyPr spcFirstLastPara="1" wrap="square" lIns="91425" tIns="91425" rIns="91425" bIns="91425" anchor="t" anchorCtr="0">
            <a:noAutofit/>
          </a:bodyPr>
          <a:lstStyle/>
          <a:p>
            <a:pPr marL="152400" lvl="6">
              <a:buClr>
                <a:schemeClr val="dk1"/>
              </a:buClr>
              <a:buSzPts val="1200"/>
            </a:pPr>
            <a:r>
              <a:rPr lang="en-US" b="1" dirty="0" smtClean="0">
                <a:solidFill>
                  <a:schemeClr val="tx1"/>
                </a:solidFill>
                <a:uFill>
                  <a:noFill/>
                </a:uFill>
                <a:latin typeface="Arial" panose="020B0604020202020204" pitchFamily="34" charset="0"/>
                <a:ea typeface="DM Sans"/>
                <a:cs typeface="Arial" panose="020B0604020202020204" pitchFamily="34" charset="0"/>
                <a:sym typeface="Poppins"/>
              </a:rPr>
              <a:t>Members</a:t>
            </a:r>
            <a:endParaRPr lang="en-US" sz="110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Most ride </a:t>
            </a:r>
            <a:r>
              <a:rPr lang="en-US" sz="900" dirty="0">
                <a:solidFill>
                  <a:schemeClr val="dk1"/>
                </a:solidFill>
                <a:latin typeface="Arial" panose="020B0604020202020204" pitchFamily="34" charset="0"/>
                <a:ea typeface="DM Sans"/>
                <a:cs typeface="Arial" panose="020B0604020202020204" pitchFamily="34" charset="0"/>
                <a:sym typeface="Poppins"/>
              </a:rPr>
              <a:t>at </a:t>
            </a:r>
            <a:r>
              <a:rPr lang="en-US" sz="900" b="1" dirty="0">
                <a:solidFill>
                  <a:srgbClr val="0070C0"/>
                </a:solidFill>
                <a:latin typeface="Arial" panose="020B0604020202020204" pitchFamily="34" charset="0"/>
                <a:ea typeface="DM Sans"/>
                <a:cs typeface="Arial" panose="020B0604020202020204" pitchFamily="34" charset="0"/>
                <a:sym typeface="Poppins"/>
              </a:rPr>
              <a:t>work time</a:t>
            </a:r>
            <a:r>
              <a:rPr lang="en-US" sz="900" dirty="0">
                <a:solidFill>
                  <a:schemeClr val="dk1"/>
                </a:solidFill>
                <a:latin typeface="Arial" panose="020B0604020202020204" pitchFamily="34" charset="0"/>
                <a:ea typeface="DM Sans"/>
                <a:cs typeface="Arial" panose="020B0604020202020204" pitchFamily="34" charset="0"/>
                <a:sym typeface="Poppins"/>
              </a:rPr>
              <a:t>, at 7am to 7pm</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They use constantly on </a:t>
            </a:r>
            <a:r>
              <a:rPr lang="en-US" sz="900" b="1" dirty="0">
                <a:solidFill>
                  <a:srgbClr val="0070C0"/>
                </a:solidFill>
                <a:latin typeface="Arial" panose="020B0604020202020204" pitchFamily="34" charset="0"/>
                <a:ea typeface="DM Sans"/>
                <a:cs typeface="Arial" panose="020B0604020202020204" pitchFamily="34" charset="0"/>
                <a:sym typeface="Poppins"/>
              </a:rPr>
              <a:t>weekdays</a:t>
            </a: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Use </a:t>
            </a:r>
            <a:r>
              <a:rPr lang="en-US" sz="900" dirty="0">
                <a:solidFill>
                  <a:schemeClr val="dk1"/>
                </a:solidFill>
                <a:latin typeface="Arial" panose="020B0604020202020204" pitchFamily="34" charset="0"/>
                <a:ea typeface="DM Sans"/>
                <a:cs typeface="Arial" panose="020B0604020202020204" pitchFamily="34" charset="0"/>
                <a:sym typeface="Poppins"/>
              </a:rPr>
              <a:t>much </a:t>
            </a:r>
            <a:r>
              <a:rPr lang="en-US" sz="900" dirty="0">
                <a:solidFill>
                  <a:schemeClr val="tx1"/>
                </a:solidFill>
                <a:latin typeface="Arial" panose="020B0604020202020204" pitchFamily="34" charset="0"/>
                <a:ea typeface="DM Sans"/>
                <a:cs typeface="Arial" panose="020B0604020202020204" pitchFamily="34" charset="0"/>
                <a:sym typeface="Poppins"/>
              </a:rPr>
              <a:t>more</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classic</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b="1" dirty="0">
                <a:solidFill>
                  <a:srgbClr val="0070C0"/>
                </a:solidFill>
                <a:latin typeface="Arial" panose="020B0604020202020204" pitchFamily="34" charset="0"/>
                <a:ea typeface="DM Sans"/>
                <a:cs typeface="Arial" panose="020B0604020202020204" pitchFamily="34" charset="0"/>
                <a:sym typeface="Poppins"/>
              </a:rPr>
              <a:t>16x</a:t>
            </a:r>
            <a:r>
              <a:rPr lang="en-US" sz="900" dirty="0">
                <a:solidFill>
                  <a:schemeClr val="dk1"/>
                </a:solidFill>
                <a:latin typeface="Arial" panose="020B0604020202020204" pitchFamily="34" charset="0"/>
                <a:ea typeface="DM Sans"/>
                <a:cs typeface="Arial" panose="020B0604020202020204" pitchFamily="34" charset="0"/>
                <a:sym typeface="Poppins"/>
              </a:rPr>
              <a:t>) </a:t>
            </a:r>
            <a:r>
              <a:rPr lang="en-US" sz="900" dirty="0" smtClean="0">
                <a:solidFill>
                  <a:schemeClr val="dk1"/>
                </a:solidFill>
                <a:latin typeface="Arial" panose="020B0604020202020204" pitchFamily="34" charset="0"/>
                <a:ea typeface="DM Sans"/>
                <a:cs typeface="Arial" panose="020B0604020202020204" pitchFamily="34" charset="0"/>
                <a:sym typeface="Poppins"/>
              </a:rPr>
              <a:t>than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docked</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dirty="0" smtClean="0">
                <a:solidFill>
                  <a:schemeClr val="dk1"/>
                </a:solidFill>
                <a:latin typeface="Arial" panose="020B0604020202020204" pitchFamily="34" charset="0"/>
                <a:ea typeface="DM Sans"/>
                <a:cs typeface="Arial" panose="020B0604020202020204" pitchFamily="34" charset="0"/>
                <a:sym typeface="Poppins"/>
              </a:rPr>
              <a:t>when </a:t>
            </a:r>
            <a:r>
              <a:rPr lang="en-US" sz="900" dirty="0">
                <a:solidFill>
                  <a:schemeClr val="dk1"/>
                </a:solidFill>
                <a:latin typeface="Arial" panose="020B0604020202020204" pitchFamily="34" charset="0"/>
                <a:ea typeface="DM Sans"/>
                <a:cs typeface="Arial" panose="020B0604020202020204" pitchFamily="34" charset="0"/>
                <a:sym typeface="Poppins"/>
              </a:rPr>
              <a:t>compared with Casuals (3.5x)</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in the </a:t>
            </a:r>
            <a:r>
              <a:rPr lang="en-US" sz="900" b="1" dirty="0">
                <a:solidFill>
                  <a:srgbClr val="0070C0"/>
                </a:solidFill>
                <a:latin typeface="Arial" panose="020B0604020202020204" pitchFamily="34" charset="0"/>
                <a:ea typeface="DM Sans"/>
                <a:cs typeface="Arial" panose="020B0604020202020204" pitchFamily="34" charset="0"/>
                <a:sym typeface="Poppins"/>
              </a:rPr>
              <a:t>city center</a:t>
            </a:r>
            <a:endParaRPr lang="pt-BR" sz="900" b="1" dirty="0">
              <a:solidFill>
                <a:srgbClr val="0070C0"/>
              </a:solid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pt-BR" sz="600" b="1" dirty="0">
              <a:solidFill>
                <a:schemeClr val="dk1"/>
              </a:solidFill>
              <a:latin typeface="Arial" panose="020B0604020202020204" pitchFamily="34" charset="0"/>
              <a:ea typeface="Poppins"/>
              <a:cs typeface="Arial" panose="020B0604020202020204" pitchFamily="34" charset="0"/>
              <a:sym typeface="Poppins"/>
            </a:endParaRPr>
          </a:p>
          <a:p>
            <a:pPr marL="15240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Poppins"/>
              </a:rPr>
              <a:t>Casuals</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Just </a:t>
            </a:r>
            <a:r>
              <a:rPr lang="en-US" sz="900" b="1" dirty="0">
                <a:solidFill>
                  <a:srgbClr val="FF0000"/>
                </a:solidFill>
                <a:latin typeface="Arial" panose="020B0604020202020204" pitchFamily="34" charset="0"/>
                <a:ea typeface="DM Sans"/>
                <a:cs typeface="Arial" panose="020B0604020202020204" pitchFamily="34" charset="0"/>
                <a:sym typeface="Poppins"/>
              </a:rPr>
              <a:t>few</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ride at </a:t>
            </a:r>
            <a:r>
              <a:rPr lang="en-US" sz="900" b="1" dirty="0">
                <a:solidFill>
                  <a:srgbClr val="FF0000"/>
                </a:solidFill>
                <a:latin typeface="Arial" panose="020B0604020202020204" pitchFamily="34" charset="0"/>
                <a:ea typeface="DM Sans"/>
                <a:cs typeface="Arial" panose="020B0604020202020204" pitchFamily="34" charset="0"/>
                <a:sym typeface="Poppins"/>
              </a:rPr>
              <a:t>morning</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Although Members majority, at </a:t>
            </a:r>
            <a:r>
              <a:rPr lang="en-US" sz="900" b="1" dirty="0" smtClean="0">
                <a:solidFill>
                  <a:srgbClr val="FF0000"/>
                </a:solidFill>
                <a:latin typeface="Arial" panose="020B0604020202020204" pitchFamily="34" charset="0"/>
                <a:ea typeface="DM Sans"/>
                <a:cs typeface="Arial" panose="020B0604020202020204" pitchFamily="34" charset="0"/>
                <a:sym typeface="Poppins"/>
              </a:rPr>
              <a:t>night</a:t>
            </a:r>
            <a:r>
              <a:rPr lang="en-US" sz="900" dirty="0" smtClean="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are </a:t>
            </a:r>
            <a:r>
              <a:rPr lang="en-US" sz="900" b="1" dirty="0">
                <a:solidFill>
                  <a:srgbClr val="FF0000"/>
                </a:solidFill>
                <a:latin typeface="Arial" panose="020B0604020202020204" pitchFamily="34" charset="0"/>
                <a:ea typeface="DM Sans"/>
                <a:cs typeface="Arial" panose="020B0604020202020204" pitchFamily="34" charset="0"/>
                <a:sym typeface="Poppins"/>
              </a:rPr>
              <a:t>majority</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 much more on </a:t>
            </a:r>
            <a:r>
              <a:rPr lang="en-US" sz="900" b="1" dirty="0">
                <a:solidFill>
                  <a:srgbClr val="FF0000"/>
                </a:solidFill>
                <a:latin typeface="Arial" panose="020B0604020202020204" pitchFamily="34" charset="0"/>
                <a:ea typeface="DM Sans"/>
                <a:cs typeface="Arial" panose="020B0604020202020204" pitchFamily="34" charset="0"/>
                <a:sym typeface="Poppins"/>
              </a:rPr>
              <a:t>Sundays</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and </a:t>
            </a:r>
            <a:r>
              <a:rPr lang="en-US" sz="900" b="1" dirty="0">
                <a:solidFill>
                  <a:srgbClr val="FF0000"/>
                </a:solidFill>
                <a:latin typeface="Arial" panose="020B0604020202020204" pitchFamily="34" charset="0"/>
                <a:ea typeface="DM Sans"/>
                <a:cs typeface="Arial" panose="020B0604020202020204" pitchFamily="34" charset="0"/>
                <a:sym typeface="Poppins"/>
              </a:rPr>
              <a:t>Saturdays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Independent of the day of week, time, month or bike type, Casuals spend </a:t>
            </a:r>
            <a:r>
              <a:rPr lang="en-US" sz="900" b="1" dirty="0">
                <a:solidFill>
                  <a:srgbClr val="FF0000"/>
                </a:solidFill>
                <a:latin typeface="Arial" panose="020B0604020202020204" pitchFamily="34" charset="0"/>
                <a:ea typeface="DM Sans"/>
                <a:cs typeface="Arial" panose="020B0604020202020204" pitchFamily="34" charset="0"/>
                <a:sym typeface="Poppins"/>
              </a:rPr>
              <a:t>twice time riding</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if compared with Members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on the </a:t>
            </a:r>
            <a:r>
              <a:rPr lang="en-US" sz="900" b="1" dirty="0" smtClean="0">
                <a:solidFill>
                  <a:srgbClr val="FF0000"/>
                </a:solidFill>
                <a:latin typeface="Arial" panose="020B0604020202020204" pitchFamily="34" charset="0"/>
                <a:ea typeface="DM Sans"/>
                <a:cs typeface="Arial" panose="020B0604020202020204" pitchFamily="34" charset="0"/>
                <a:sym typeface="Poppins"/>
              </a:rPr>
              <a:t>waterfront</a:t>
            </a:r>
          </a:p>
          <a:p>
            <a:pPr marL="152400" lvl="0">
              <a:buClr>
                <a:schemeClr val="dk1"/>
              </a:buClr>
              <a:buSzPts val="1200"/>
            </a:pPr>
            <a:endPar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DM Sans"/>
              </a:rPr>
              <a:t>Both</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endParaRPr lang="en"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DM Sans"/>
              </a:rPr>
              <a:t>Ride more at the summer and less at the winter</a:t>
            </a:r>
            <a:r>
              <a:rPr lang="en-US" sz="1000" dirty="0" smtClean="0">
                <a:solidFill>
                  <a:schemeClr val="dk1"/>
                </a:solidFill>
                <a:latin typeface="Arial" panose="020B0604020202020204" pitchFamily="34" charset="0"/>
                <a:ea typeface="DM Sans"/>
                <a:cs typeface="Arial" panose="020B0604020202020204" pitchFamily="34" charset="0"/>
                <a:sym typeface="DM Sans"/>
              </a:rPr>
              <a:t> </a:t>
            </a:r>
            <a:endParaRPr lang="en-US" sz="1000" b="1" dirty="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6.4.1 – </a:t>
            </a:r>
            <a:r>
              <a:rPr lang="en-US" sz="1200" b="1" dirty="0">
                <a:solidFill>
                  <a:schemeClr val="dk1"/>
                </a:solidFill>
                <a:latin typeface="Arial" panose="020B0604020202020204" pitchFamily="34" charset="0"/>
                <a:ea typeface="Poppins"/>
                <a:cs typeface="Arial" panose="020B0604020202020204" pitchFamily="34" charset="0"/>
                <a:sym typeface="Poppins"/>
              </a:rPr>
              <a:t>Differences and Similarities</a:t>
            </a:r>
            <a:endParaRPr lang="en-US" sz="900" b="1" dirty="0">
              <a:solidFill>
                <a:schemeClr val="dk1"/>
              </a:solidFill>
              <a:latin typeface="Arial" panose="020B0604020202020204" pitchFamily="34" charset="0"/>
              <a:ea typeface="Poppins"/>
              <a:cs typeface="Arial" panose="020B0604020202020204" pitchFamily="34" charset="0"/>
              <a:sym typeface="Poppins"/>
            </a:endParaRPr>
          </a:p>
          <a:p>
            <a:pPr lvl="0" algn="ct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88552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smtClean="0"/>
              <a:t>6.4 -</a:t>
            </a:r>
            <a:r>
              <a:rPr lang="en" b="0" dirty="0" smtClean="0"/>
              <a:t> </a:t>
            </a:r>
            <a:r>
              <a:rPr lang="en-US" sz="2800" dirty="0"/>
              <a:t>Key Findings</a:t>
            </a:r>
            <a:endParaRPr dirty="0"/>
          </a:p>
        </p:txBody>
      </p:sp>
      <p:sp>
        <p:nvSpPr>
          <p:cNvPr id="2036" name="Google Shape;2036;p58"/>
          <p:cNvSpPr txBox="1"/>
          <p:nvPr/>
        </p:nvSpPr>
        <p:spPr>
          <a:xfrm>
            <a:off x="784851" y="1815830"/>
            <a:ext cx="7574298" cy="2254356"/>
          </a:xfrm>
          <a:prstGeom prst="rect">
            <a:avLst/>
          </a:prstGeom>
          <a:noFill/>
          <a:ln>
            <a:noFill/>
          </a:ln>
        </p:spPr>
        <p:txBody>
          <a:bodyPr spcFirstLastPara="1" wrap="square" lIns="91425" tIns="91425" rIns="91425" bIns="91425" anchor="t" anchorCtr="0">
            <a:noAutofit/>
          </a:bodyPr>
          <a:lstStyle/>
          <a:p>
            <a:pPr lvl="0"/>
            <a:r>
              <a:rPr lang="en-US" sz="900" dirty="0" smtClean="0">
                <a:solidFill>
                  <a:schemeClr val="dk1"/>
                </a:solidFill>
                <a:latin typeface="Arial" panose="020B0604020202020204" pitchFamily="34" charset="0"/>
                <a:ea typeface="DM Sans"/>
                <a:cs typeface="Arial" panose="020B0604020202020204" pitchFamily="34" charset="0"/>
                <a:sym typeface="DM Sans"/>
              </a:rPr>
              <a:t>Based </a:t>
            </a:r>
            <a:r>
              <a:rPr lang="en-US" sz="900" dirty="0">
                <a:solidFill>
                  <a:schemeClr val="dk1"/>
                </a:solidFill>
                <a:latin typeface="Arial" panose="020B0604020202020204" pitchFamily="34" charset="0"/>
                <a:ea typeface="DM Sans"/>
                <a:cs typeface="Arial" panose="020B0604020202020204" pitchFamily="34" charset="0"/>
                <a:sym typeface="DM Sans"/>
              </a:rPr>
              <a:t>on previous information, with </a:t>
            </a:r>
            <a:r>
              <a:rPr lang="en-US" sz="900" b="1" dirty="0">
                <a:solidFill>
                  <a:schemeClr val="tx1"/>
                </a:solidFill>
                <a:latin typeface="Arial" panose="020B0604020202020204" pitchFamily="34" charset="0"/>
                <a:ea typeface="DM Sans"/>
                <a:cs typeface="Arial" panose="020B0604020202020204" pitchFamily="34" charset="0"/>
                <a:sym typeface="DM Sans"/>
              </a:rPr>
              <a:t>just one relevant finding to both and many differences to each one</a:t>
            </a:r>
            <a:r>
              <a:rPr lang="en-US" sz="900" dirty="0">
                <a:solidFill>
                  <a:schemeClr val="dk1"/>
                </a:solidFill>
                <a:latin typeface="Arial" panose="020B0604020202020204" pitchFamily="34" charset="0"/>
                <a:ea typeface="DM Sans"/>
                <a:cs typeface="Arial" panose="020B0604020202020204" pitchFamily="34" charset="0"/>
                <a:sym typeface="DM Sans"/>
              </a:rPr>
              <a:t>, we presume that, </a:t>
            </a:r>
            <a:r>
              <a:rPr lang="en-US" sz="900" b="1" dirty="0" smtClean="0">
                <a:solidFill>
                  <a:srgbClr val="00B050"/>
                </a:solidFill>
                <a:latin typeface="Arial" panose="020B0604020202020204" pitchFamily="34" charset="0"/>
                <a:ea typeface="DM Sans"/>
                <a:cs typeface="Arial" panose="020B0604020202020204" pitchFamily="34" charset="0"/>
                <a:sym typeface="DM Sans"/>
              </a:rPr>
              <a:t>they </a:t>
            </a:r>
            <a:r>
              <a:rPr lang="en-US" sz="900" b="1" dirty="0">
                <a:solidFill>
                  <a:srgbClr val="00B050"/>
                </a:solidFill>
                <a:latin typeface="Arial" panose="020B0604020202020204" pitchFamily="34" charset="0"/>
                <a:ea typeface="DM Sans"/>
                <a:cs typeface="Arial" panose="020B0604020202020204" pitchFamily="34" charset="0"/>
                <a:sym typeface="DM Sans"/>
              </a:rPr>
              <a:t>intent to use is for distinct </a:t>
            </a:r>
            <a:r>
              <a:rPr lang="en-US" sz="900" b="1" dirty="0" smtClean="0">
                <a:solidFill>
                  <a:srgbClr val="00B050"/>
                </a:solidFill>
                <a:latin typeface="Arial" panose="020B0604020202020204" pitchFamily="34" charset="0"/>
                <a:ea typeface="DM Sans"/>
                <a:cs typeface="Arial" panose="020B0604020202020204" pitchFamily="34" charset="0"/>
                <a:sym typeface="DM Sans"/>
              </a:rPr>
              <a:t>reasons</a:t>
            </a:r>
            <a:r>
              <a:rPr lang="en-US" sz="900" b="1" dirty="0" smtClean="0">
                <a:solidFill>
                  <a:srgbClr val="7030A0"/>
                </a:solidFill>
                <a:latin typeface="Arial" panose="020B0604020202020204" pitchFamily="34" charset="0"/>
                <a:ea typeface="DM Sans"/>
                <a:cs typeface="Arial" panose="020B0604020202020204" pitchFamily="34" charset="0"/>
                <a:sym typeface="DM Sans"/>
              </a:rPr>
              <a:t>. </a:t>
            </a:r>
            <a:r>
              <a:rPr lang="en-US" sz="900" dirty="0">
                <a:solidFill>
                  <a:schemeClr val="dk1"/>
                </a:solidFill>
                <a:latin typeface="Arial" panose="020B0604020202020204" pitchFamily="34" charset="0"/>
                <a:ea typeface="DM Sans"/>
                <a:cs typeface="Arial" panose="020B0604020202020204" pitchFamily="34" charset="0"/>
                <a:sym typeface="DM Sans"/>
              </a:rPr>
              <a:t>And these reasons we make the following assumptions</a:t>
            </a:r>
            <a:r>
              <a:rPr lang="en-US" sz="900" dirty="0" smtClean="0">
                <a:solidFill>
                  <a:schemeClr val="dk1"/>
                </a:solidFill>
                <a:latin typeface="Arial" panose="020B0604020202020204" pitchFamily="34" charset="0"/>
                <a:ea typeface="DM Sans"/>
                <a:cs typeface="Arial" panose="020B0604020202020204" pitchFamily="34" charset="0"/>
                <a:sym typeface="DM Sans"/>
              </a:rPr>
              <a:t>:</a:t>
            </a:r>
          </a:p>
          <a:p>
            <a:pPr lvl="0"/>
            <a:endParaRPr lang="en-US" sz="900" dirty="0" smtClean="0">
              <a:solidFill>
                <a:schemeClr val="dk1"/>
              </a:solid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Casuals</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leisure</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smtClean="0">
                <a:solidFill>
                  <a:schemeClr val="tx1"/>
                </a:solidFill>
                <a:latin typeface="Arial" panose="020B0604020202020204" pitchFamily="34" charset="0"/>
                <a:ea typeface="DM Sans"/>
                <a:cs typeface="Arial" panose="020B0604020202020204" pitchFamily="34" charset="0"/>
                <a:sym typeface="DM Sans"/>
              </a:rPr>
              <a:t>and</a:t>
            </a:r>
          </a:p>
          <a:p>
            <a:pPr marL="152400" lvl="0">
              <a:buClr>
                <a:schemeClr val="dk1"/>
              </a:buClr>
              <a:buSzPts val="1200"/>
            </a:pPr>
            <a:endParaRPr lang="en-US" sz="1600" b="1" dirty="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Members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 commuting to</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a:solidFill>
                  <a:srgbClr val="00B050"/>
                </a:solidFill>
                <a:latin typeface="Arial" panose="020B0604020202020204" pitchFamily="34" charset="0"/>
                <a:ea typeface="DM Sans"/>
                <a:cs typeface="Arial" panose="020B0604020202020204" pitchFamily="34" charset="0"/>
                <a:sym typeface="DM Sans"/>
              </a:rPr>
              <a:t>work </a:t>
            </a:r>
            <a:r>
              <a:rPr lang="en-US" sz="1600" dirty="0">
                <a:solidFill>
                  <a:schemeClr val="tx1"/>
                </a:solidFill>
                <a:latin typeface="Arial" panose="020B0604020202020204" pitchFamily="34" charset="0"/>
                <a:ea typeface="DM Sans"/>
                <a:cs typeface="Arial" panose="020B0604020202020204" pitchFamily="34" charset="0"/>
                <a:sym typeface="DM Sans"/>
              </a:rPr>
              <a:t>or another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routines</a:t>
            </a:r>
            <a:endParaRPr sz="1600" b="1" dirty="0">
              <a:solidFill>
                <a:srgbClr val="00B05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6.4.2 – </a:t>
            </a:r>
            <a:r>
              <a:rPr lang="en-US" sz="1200" b="1" dirty="0">
                <a:solidFill>
                  <a:schemeClr val="dk1"/>
                </a:solidFill>
                <a:latin typeface="Arial" panose="020B0604020202020204" pitchFamily="34" charset="0"/>
                <a:ea typeface="Poppins"/>
                <a:cs typeface="Arial" panose="020B0604020202020204" pitchFamily="34" charset="0"/>
                <a:sym typeface="Poppins"/>
              </a:rPr>
              <a:t>Speculations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6"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940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Act</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7</a:t>
            </a:r>
            <a:endParaRPr dirty="0">
              <a:solidFill>
                <a:schemeClr val="bg2">
                  <a:lumMod val="50000"/>
                </a:schemeClr>
              </a:solidFill>
            </a:endParaRPr>
          </a:p>
        </p:txBody>
      </p:sp>
    </p:spTree>
    <p:extLst>
      <p:ext uri="{BB962C8B-B14F-4D97-AF65-F5344CB8AC3E}">
        <p14:creationId xmlns:p14="http://schemas.microsoft.com/office/powerpoint/2010/main" val="1862973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45403" y="1431857"/>
            <a:ext cx="1775549" cy="131134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.1 -</a:t>
            </a:r>
            <a:r>
              <a:rPr lang="en" dirty="0" smtClean="0"/>
              <a:t> </a:t>
            </a:r>
            <a:r>
              <a:rPr lang="en-US" sz="2000" dirty="0"/>
              <a:t>Recommendation I - Convert </a:t>
            </a:r>
            <a:r>
              <a:rPr lang="en-US" sz="2000" dirty="0" smtClean="0"/>
              <a:t>Casuals to Member assertively</a:t>
            </a:r>
            <a:endParaRPr sz="2400" dirty="0"/>
          </a:p>
        </p:txBody>
      </p:sp>
      <p:sp>
        <p:nvSpPr>
          <p:cNvPr id="5" name="Google Shape;2026;p57"/>
          <p:cNvSpPr/>
          <p:nvPr/>
        </p:nvSpPr>
        <p:spPr>
          <a:xfrm>
            <a:off x="745403" y="7187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45403" y="71874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Design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an annual plan for weekend users</a:t>
            </a:r>
          </a:p>
        </p:txBody>
      </p:sp>
      <p:sp>
        <p:nvSpPr>
          <p:cNvPr id="9" name="Google Shape;2036;p58"/>
          <p:cNvSpPr txBox="1"/>
          <p:nvPr/>
        </p:nvSpPr>
        <p:spPr>
          <a:xfrm>
            <a:off x="745403" y="1431856"/>
            <a:ext cx="1775550" cy="1311340"/>
          </a:xfrm>
          <a:prstGeom prst="rect">
            <a:avLst/>
          </a:prstGeom>
          <a:noFill/>
          <a:ln>
            <a:noFill/>
          </a:ln>
        </p:spPr>
        <p:txBody>
          <a:bodyPr spcFirstLastPara="1" wrap="square" lIns="91425" tIns="91425" rIns="91425" bIns="91425" anchor="t" anchorCtr="0">
            <a:noAutofit/>
          </a:bodyPr>
          <a:lstStyle/>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It's not possible</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design a new marketing strategy that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converts all the Casuals to Members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and get satisfactory results, because as we saw before,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they have different reasons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ride</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 the solution is to create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 plan to these specific riders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According to the records of the database, they represent almost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20% from the total</a:t>
            </a:r>
          </a:p>
        </p:txBody>
      </p:sp>
      <p:sp>
        <p:nvSpPr>
          <p:cNvPr id="18" name="Google Shape;2034;p58"/>
          <p:cNvSpPr/>
          <p:nvPr/>
        </p:nvSpPr>
        <p:spPr>
          <a:xfrm>
            <a:off x="3693024" y="1431857"/>
            <a:ext cx="1775549" cy="20796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6;p57"/>
          <p:cNvSpPr/>
          <p:nvPr/>
        </p:nvSpPr>
        <p:spPr>
          <a:xfrm>
            <a:off x="3693024"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2036;p58"/>
          <p:cNvSpPr txBox="1"/>
          <p:nvPr/>
        </p:nvSpPr>
        <p:spPr>
          <a:xfrm>
            <a:off x="3693024"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Be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assertive in the marketing strategy</a:t>
            </a:r>
          </a:p>
        </p:txBody>
      </p:sp>
      <p:sp>
        <p:nvSpPr>
          <p:cNvPr id="21" name="Google Shape;2036;p58"/>
          <p:cNvSpPr txBox="1"/>
          <p:nvPr/>
        </p:nvSpPr>
        <p:spPr>
          <a:xfrm>
            <a:off x="3693024" y="1431856"/>
            <a:ext cx="1775550" cy="2079694"/>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How can we convert Casuals to Member if they apparently don't want this commitment?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Highlighting</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mental 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having leisure time, at least weekly</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keep moving, riding constantly;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real discounts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a transparent and easy to understand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way</a:t>
            </a:r>
          </a:p>
          <a:p>
            <a:pPr marL="171450" lvl="0" indent="-171450" algn="ctr">
              <a:buFont typeface="Arial" panose="020B0604020202020204" pitchFamily="34" charset="0"/>
              <a:buChar char="•"/>
            </a:pP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few words, the campaign theme can be: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leisure, more healthier and more savings for Casuals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riders</a:t>
            </a:r>
          </a:p>
        </p:txBody>
      </p:sp>
      <p:sp>
        <p:nvSpPr>
          <p:cNvPr id="22" name="Google Shape;2034;p58"/>
          <p:cNvSpPr/>
          <p:nvPr/>
        </p:nvSpPr>
        <p:spPr>
          <a:xfrm>
            <a:off x="745402" y="3660704"/>
            <a:ext cx="1775549" cy="730249"/>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745402" y="2947592"/>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745402" y="2947593"/>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Establish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good trade between cost and benefit</a:t>
            </a:r>
          </a:p>
        </p:txBody>
      </p:sp>
      <p:sp>
        <p:nvSpPr>
          <p:cNvPr id="25" name="Google Shape;2036;p58"/>
          <p:cNvSpPr txBox="1"/>
          <p:nvPr/>
        </p:nvSpPr>
        <p:spPr>
          <a:xfrm>
            <a:off x="745402" y="3660704"/>
            <a:ext cx="1775550" cy="730250"/>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But</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have to be not just more economic than the other annual plan, but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win-win relationship</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client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must be clear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the client's understanding</a:t>
            </a:r>
          </a:p>
        </p:txBody>
      </p:sp>
      <p:sp>
        <p:nvSpPr>
          <p:cNvPr id="26" name="Google Shape;2034;p58"/>
          <p:cNvSpPr/>
          <p:nvPr/>
        </p:nvSpPr>
        <p:spPr>
          <a:xfrm>
            <a:off x="6640646" y="1431857"/>
            <a:ext cx="1775549" cy="37116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6;p57"/>
          <p:cNvSpPr/>
          <p:nvPr/>
        </p:nvSpPr>
        <p:spPr>
          <a:xfrm>
            <a:off x="6640646"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 name="Google Shape;2036;p58"/>
          <p:cNvSpPr txBox="1"/>
          <p:nvPr/>
        </p:nvSpPr>
        <p:spPr>
          <a:xfrm>
            <a:off x="6640646"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Hit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target</a:t>
            </a:r>
          </a:p>
        </p:txBody>
      </p:sp>
      <p:sp>
        <p:nvSpPr>
          <p:cNvPr id="29" name="Google Shape;2036;p58"/>
          <p:cNvSpPr txBox="1"/>
          <p:nvPr/>
        </p:nvSpPr>
        <p:spPr>
          <a:xfrm>
            <a:off x="6640646" y="1431856"/>
            <a:ext cx="1775550" cy="3707150"/>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a good strategy is not enough, you have to hit the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target.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These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kind of marketing action may work: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Traditional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Outdoors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Displays along the Chicago waterfront</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Distribution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of leaflets on weekends near Chicago bike stations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partnerships with food 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beverage commerce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along the maritime coast, like earn discount by being a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Member at these stores; 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Install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campaign display on bicycles</a:t>
            </a:r>
          </a:p>
          <a:p>
            <a:pPr marL="171450" lvl="0" indent="-171450" algn="ctr">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Digital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With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 mobile app (suggested later, at the Recommendation III), notify Casuals about the campaign;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Posts 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social medias like (Instagram and Twitter), filtering by Chicago, at Weekends, through Digital Influencers focused in healthy habits and sports.</a:t>
            </a:r>
          </a:p>
        </p:txBody>
      </p:sp>
      <p:sp>
        <p:nvSpPr>
          <p:cNvPr id="30" name="Google Shape;2034;p58"/>
          <p:cNvSpPr/>
          <p:nvPr/>
        </p:nvSpPr>
        <p:spPr>
          <a:xfrm>
            <a:off x="3693023" y="4462665"/>
            <a:ext cx="1775549" cy="676341"/>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6;p57"/>
          <p:cNvSpPr/>
          <p:nvPr/>
        </p:nvSpPr>
        <p:spPr>
          <a:xfrm>
            <a:off x="3693023" y="374955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 name="Google Shape;2036;p58"/>
          <p:cNvSpPr txBox="1"/>
          <p:nvPr/>
        </p:nvSpPr>
        <p:spPr>
          <a:xfrm>
            <a:off x="3693023" y="374955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Keep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up a great job of bicycle logistics</a:t>
            </a:r>
          </a:p>
        </p:txBody>
      </p:sp>
      <p:sp>
        <p:nvSpPr>
          <p:cNvPr id="33" name="Google Shape;2036;p58"/>
          <p:cNvSpPr txBox="1"/>
          <p:nvPr/>
        </p:nvSpPr>
        <p:spPr>
          <a:xfrm>
            <a:off x="3693023" y="4462665"/>
            <a:ext cx="1775550" cy="676342"/>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After implanted this plan, maybe some dock station will be busier and another less busy. It's important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track closely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order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avoid bicycle leftovers and shortages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spTree>
    <p:extLst>
      <p:ext uri="{BB962C8B-B14F-4D97-AF65-F5344CB8AC3E}">
        <p14:creationId xmlns:p14="http://schemas.microsoft.com/office/powerpoint/2010/main" val="748860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014376" y="1584256"/>
            <a:ext cx="1775549" cy="16605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.2 -</a:t>
            </a:r>
            <a:r>
              <a:rPr lang="en" dirty="0" smtClean="0"/>
              <a:t> </a:t>
            </a:r>
            <a:r>
              <a:rPr lang="en-US" sz="2000" dirty="0"/>
              <a:t>Recommendation </a:t>
            </a:r>
            <a:r>
              <a:rPr lang="en-US" sz="2000" dirty="0" smtClean="0"/>
              <a:t>II – Create data-driven </a:t>
            </a:r>
            <a:r>
              <a:rPr lang="en-US" sz="2000" dirty="0"/>
              <a:t>decision making culture</a:t>
            </a:r>
            <a:endParaRPr sz="2400" dirty="0"/>
          </a:p>
        </p:txBody>
      </p:sp>
      <p:sp>
        <p:nvSpPr>
          <p:cNvPr id="5" name="Google Shape;2026;p57"/>
          <p:cNvSpPr/>
          <p:nvPr/>
        </p:nvSpPr>
        <p:spPr>
          <a:xfrm>
            <a:off x="1014376" y="8711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1014376" y="78811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Know more to be more engaged and with a better reputation</a:t>
            </a:r>
          </a:p>
        </p:txBody>
      </p:sp>
      <p:sp>
        <p:nvSpPr>
          <p:cNvPr id="9" name="Google Shape;2036;p58"/>
          <p:cNvSpPr txBox="1"/>
          <p:nvPr/>
        </p:nvSpPr>
        <p:spPr>
          <a:xfrm>
            <a:off x="1014376" y="1584255"/>
            <a:ext cx="1775550" cy="1660593"/>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If the company wants more loyalty from the clients,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data about they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will be necessary. </a:t>
            </a: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Knowing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consumer's age, genre, where they lives and the main reasons to ride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enables the company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create marketing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actions more accurate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 create products more adapted to customers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needs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 consequently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more connection, more empathy and a longer relationship</a:t>
            </a:r>
            <a:endParaRPr lang="en-US" sz="7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22" name="Google Shape;2034;p58"/>
          <p:cNvSpPr/>
          <p:nvPr/>
        </p:nvSpPr>
        <p:spPr>
          <a:xfrm>
            <a:off x="5304702" y="1742703"/>
            <a:ext cx="1775549" cy="81891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5304702" y="1029591"/>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5304701" y="950368"/>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Make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relationship stronger and closer through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app</a:t>
            </a:r>
          </a:p>
        </p:txBody>
      </p:sp>
      <p:sp>
        <p:nvSpPr>
          <p:cNvPr id="25" name="Google Shape;2036;p58"/>
          <p:cNvSpPr txBox="1"/>
          <p:nvPr/>
        </p:nvSpPr>
        <p:spPr>
          <a:xfrm>
            <a:off x="5304702" y="1742703"/>
            <a:ext cx="1775550" cy="818913"/>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good and practice way to get consumer data is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through the company's app</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Create incentives to keep them moving, such as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monthly goal</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would be an excellent strategy for them to constantly use the app</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35" name="Google Shape;1463;p39"/>
          <p:cNvPicPr preferRelativeResize="0"/>
          <p:nvPr/>
        </p:nvPicPr>
        <p:blipFill rotWithShape="1">
          <a:blip r:embed="rId3">
            <a:alphaModFix/>
          </a:blip>
          <a:srcRect t="41480" b="19813"/>
          <a:stretch/>
        </p:blipFill>
        <p:spPr>
          <a:xfrm>
            <a:off x="3505418" y="2903844"/>
            <a:ext cx="4965000" cy="1922400"/>
          </a:xfrm>
          <a:prstGeom prst="roundRect">
            <a:avLst>
              <a:gd name="adj" fmla="val 16667"/>
            </a:avLst>
          </a:prstGeom>
          <a:noFill/>
          <a:ln>
            <a:noFill/>
          </a:ln>
        </p:spPr>
      </p:pic>
    </p:spTree>
    <p:extLst>
      <p:ext uri="{BB962C8B-B14F-4D97-AF65-F5344CB8AC3E}">
        <p14:creationId xmlns:p14="http://schemas.microsoft.com/office/powerpoint/2010/main" val="3718781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564553" y="1685857"/>
            <a:ext cx="3083647" cy="308934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.3 -</a:t>
            </a:r>
            <a:r>
              <a:rPr lang="en" dirty="0" smtClean="0"/>
              <a:t> </a:t>
            </a:r>
            <a:r>
              <a:rPr lang="en-US" sz="2000" dirty="0"/>
              <a:t>Recommendation </a:t>
            </a:r>
            <a:r>
              <a:rPr lang="en-US" sz="2000" dirty="0" smtClean="0"/>
              <a:t>III </a:t>
            </a:r>
            <a:r>
              <a:rPr lang="en-US" sz="2000" dirty="0"/>
              <a:t>- Increase </a:t>
            </a:r>
            <a:r>
              <a:rPr lang="en-US" sz="2000" dirty="0" smtClean="0"/>
              <a:t>Consumer Loyalty</a:t>
            </a:r>
            <a:endParaRPr sz="2400" dirty="0"/>
          </a:p>
        </p:txBody>
      </p:sp>
      <p:sp>
        <p:nvSpPr>
          <p:cNvPr id="5" name="Google Shape;2026;p57"/>
          <p:cNvSpPr/>
          <p:nvPr/>
        </p:nvSpPr>
        <p:spPr>
          <a:xfrm>
            <a:off x="1564553" y="972744"/>
            <a:ext cx="3083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1564553" y="972745"/>
            <a:ext cx="3083647"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loyalty plan for Members</a:t>
            </a:r>
          </a:p>
        </p:txBody>
      </p:sp>
      <p:sp>
        <p:nvSpPr>
          <p:cNvPr id="9" name="Google Shape;2036;p58"/>
          <p:cNvSpPr txBox="1"/>
          <p:nvPr/>
        </p:nvSpPr>
        <p:spPr>
          <a:xfrm>
            <a:off x="1564553" y="1685855"/>
            <a:ext cx="3083647" cy="3089345"/>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addition to making even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loyal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those who are already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examples will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encourage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Casuals to be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Discipline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3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6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Distance covered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500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1000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80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Friends indication points</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the third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160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(after payment confirmation);</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the sixth indication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(after payment confirmation);</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Awards personalized by </a:t>
            </a:r>
            <a:r>
              <a:rPr lang="en-US" sz="700" b="1"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Towel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20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 shirt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40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Cap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80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Thermos bottle for  150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and</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Bicycle helmet for  200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p:txBody>
      </p:sp>
      <p:sp>
        <p:nvSpPr>
          <p:cNvPr id="22" name="Google Shape;2034;p58"/>
          <p:cNvSpPr/>
          <p:nvPr/>
        </p:nvSpPr>
        <p:spPr>
          <a:xfrm>
            <a:off x="5584102" y="1685856"/>
            <a:ext cx="1775549" cy="720796"/>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5584102" y="97274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5584102" y="97274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discount system for annual plan renewal</a:t>
            </a:r>
          </a:p>
        </p:txBody>
      </p:sp>
      <p:sp>
        <p:nvSpPr>
          <p:cNvPr id="25" name="Google Shape;2036;p58"/>
          <p:cNvSpPr txBox="1"/>
          <p:nvPr/>
        </p:nvSpPr>
        <p:spPr>
          <a:xfrm>
            <a:off x="5584102" y="1685855"/>
            <a:ext cx="1775550" cy="720796"/>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those who are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already a member and wants to renewal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the annual plan, regardless if the plan is to every day or just on weekends,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concede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for an example)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5% off</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pic>
        <p:nvPicPr>
          <p:cNvPr id="35" name="Google Shape;1456;p38"/>
          <p:cNvPicPr preferRelativeResize="0"/>
          <p:nvPr/>
        </p:nvPicPr>
        <p:blipFill rotWithShape="1">
          <a:blip r:embed="rId3">
            <a:alphaModFix/>
          </a:blip>
          <a:srcRect l="16595" r="16595"/>
          <a:stretch/>
        </p:blipFill>
        <p:spPr>
          <a:xfrm>
            <a:off x="5584102" y="2833952"/>
            <a:ext cx="1943726" cy="1941248"/>
          </a:xfrm>
          <a:prstGeom prst="roundRect">
            <a:avLst>
              <a:gd name="adj" fmla="val 16667"/>
            </a:avLst>
          </a:prstGeom>
          <a:noFill/>
          <a:ln>
            <a:noFill/>
          </a:ln>
        </p:spPr>
      </p:pic>
    </p:spTree>
    <p:extLst>
      <p:ext uri="{BB962C8B-B14F-4D97-AF65-F5344CB8AC3E}">
        <p14:creationId xmlns:p14="http://schemas.microsoft.com/office/powerpoint/2010/main" val="574374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2008872" y="1174750"/>
            <a:ext cx="5130800" cy="304800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2272" y="253608"/>
            <a:ext cx="9144000" cy="791183"/>
          </a:xfrm>
          <a:prstGeom prst="rect">
            <a:avLst/>
          </a:prstGeom>
        </p:spPr>
        <p:txBody>
          <a:bodyPr spcFirstLastPara="1" wrap="square" lIns="91425" tIns="91425" rIns="91425" bIns="91425" anchor="t" anchorCtr="0">
            <a:noAutofit/>
          </a:bodyPr>
          <a:lstStyle/>
          <a:p>
            <a:pPr lvl="0"/>
            <a:r>
              <a:rPr lang="en" sz="5000" dirty="0" smtClean="0"/>
              <a:t>Thanks</a:t>
            </a:r>
            <a:r>
              <a:rPr lang="en" dirty="0" smtClean="0"/>
              <a:t>!</a:t>
            </a:r>
            <a:endParaRPr dirty="0"/>
          </a:p>
        </p:txBody>
      </p:sp>
      <p:pic>
        <p:nvPicPr>
          <p:cNvPr id="6" name="Picture 24" descr="Logo Png Transparent Background Email Signature Icon Linked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510" y="1998482"/>
            <a:ext cx="376998" cy="376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con Whatsapp #340369 - Free Icons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508" y="2500809"/>
            <a:ext cx="355699" cy="35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mail | Todo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865" y="2997204"/>
            <a:ext cx="341599" cy="34159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3023207" y="1369033"/>
            <a:ext cx="3102131" cy="1969770"/>
          </a:xfrm>
          <a:prstGeom prst="rect">
            <a:avLst/>
          </a:prstGeom>
          <a:noFill/>
        </p:spPr>
        <p:txBody>
          <a:bodyPr wrap="none" rtlCol="0">
            <a:spAutoFit/>
          </a:bodyPr>
          <a:lstStyle/>
          <a:p>
            <a:pPr algn="ctr">
              <a:buClr>
                <a:schemeClr val="lt1"/>
              </a:buClr>
              <a:buSzPts val="1100"/>
            </a:pPr>
            <a:r>
              <a:rPr lang="en-US" dirty="0">
                <a:solidFill>
                  <a:schemeClr val="dk1"/>
                </a:solidFill>
              </a:rPr>
              <a:t>Do you have any questions?</a:t>
            </a:r>
          </a:p>
          <a:p>
            <a:pPr>
              <a:buClr>
                <a:schemeClr val="lt1"/>
              </a:buClr>
              <a:buSzPts val="1100"/>
            </a:pPr>
            <a:endParaRPr lang="pt-BR" b="1" dirty="0" smtClean="0">
              <a:hlinkClick r:id="rId6"/>
            </a:endParaRPr>
          </a:p>
          <a:p>
            <a:pPr>
              <a:buClr>
                <a:schemeClr val="lt1"/>
              </a:buClr>
              <a:buSzPts val="1100"/>
            </a:pPr>
            <a:endParaRPr lang="en-US" b="1" dirty="0">
              <a:hlinkClick r:id="rId6"/>
            </a:endParaRPr>
          </a:p>
          <a:p>
            <a:pPr>
              <a:buClr>
                <a:schemeClr val="lt1"/>
              </a:buClr>
              <a:buSzPts val="1100"/>
            </a:pPr>
            <a:r>
              <a:rPr lang="en-US" sz="1600" b="1" dirty="0" smtClean="0">
                <a:solidFill>
                  <a:schemeClr val="tx1"/>
                </a:solidFill>
                <a:hlinkClick r:id="rId6"/>
              </a:rPr>
              <a:t>Thiago </a:t>
            </a:r>
            <a:r>
              <a:rPr lang="en-US" sz="1600" b="1" dirty="0">
                <a:solidFill>
                  <a:schemeClr val="tx1"/>
                </a:solidFill>
                <a:hlinkClick r:id="rId6"/>
              </a:rPr>
              <a:t>Pierre Pasolini</a:t>
            </a:r>
            <a:endParaRPr lang="en-US" sz="1600" b="1" dirty="0">
              <a:solidFill>
                <a:schemeClr val="tx1"/>
              </a:solidFill>
            </a:endParaRPr>
          </a:p>
          <a:p>
            <a:pPr>
              <a:buClr>
                <a:schemeClr val="lt1"/>
              </a:buClr>
              <a:buSzPts val="1100"/>
            </a:pPr>
            <a:endParaRPr lang="en-US" sz="1600" dirty="0">
              <a:solidFill>
                <a:schemeClr val="tx1"/>
              </a:solidFill>
            </a:endParaRPr>
          </a:p>
          <a:p>
            <a:pPr>
              <a:buClr>
                <a:schemeClr val="lt1"/>
              </a:buClr>
              <a:buSzPts val="1100"/>
            </a:pPr>
            <a:r>
              <a:rPr lang="en-US" sz="1600" dirty="0">
                <a:solidFill>
                  <a:schemeClr val="tx1"/>
                </a:solidFill>
                <a:hlinkClick r:id="rId7"/>
              </a:rPr>
              <a:t>+55 49 98826 1933</a:t>
            </a:r>
            <a:endParaRPr lang="en-US" sz="1600" dirty="0">
              <a:solidFill>
                <a:schemeClr val="tx1"/>
              </a:solidFill>
            </a:endParaRPr>
          </a:p>
          <a:p>
            <a:pPr>
              <a:buClr>
                <a:schemeClr val="lt1"/>
              </a:buClr>
              <a:buSzPts val="1100"/>
            </a:pPr>
            <a:endParaRPr lang="pt-BR" sz="1600" dirty="0" smtClean="0">
              <a:solidFill>
                <a:schemeClr val="tx1"/>
              </a:solidFill>
            </a:endParaRPr>
          </a:p>
          <a:p>
            <a:pPr>
              <a:buClr>
                <a:schemeClr val="lt1"/>
              </a:buClr>
              <a:buSzPts val="1100"/>
            </a:pPr>
            <a:r>
              <a:rPr lang="en-US" sz="1600" dirty="0" smtClean="0">
                <a:solidFill>
                  <a:schemeClr val="tx1"/>
                </a:solidFill>
                <a:hlinkClick r:id="rId8"/>
              </a:rPr>
              <a:t>thiagopierrepasolini@gmail.com</a:t>
            </a:r>
            <a:endParaRPr lang="en-US" dirty="0">
              <a:solidFill>
                <a:schemeClr val="tx1"/>
              </a:solidFill>
            </a:endParaRPr>
          </a:p>
        </p:txBody>
      </p:sp>
      <p:sp>
        <p:nvSpPr>
          <p:cNvPr id="4" name="CaixaDeTexto 3"/>
          <p:cNvSpPr txBox="1"/>
          <p:nvPr/>
        </p:nvSpPr>
        <p:spPr>
          <a:xfrm>
            <a:off x="2486872" y="3663045"/>
            <a:ext cx="4174800" cy="215444"/>
          </a:xfrm>
          <a:prstGeom prst="rect">
            <a:avLst/>
          </a:prstGeom>
          <a:noFill/>
        </p:spPr>
        <p:txBody>
          <a:bodyPr wrap="square" rtlCol="0">
            <a:spAutoFit/>
          </a:bodyPr>
          <a:lstStyle/>
          <a:p>
            <a:pPr algn="ctr"/>
            <a:r>
              <a:rPr lang="pt-BR" sz="800" dirty="0" err="1" smtClean="0"/>
              <a:t>Credits</a:t>
            </a:r>
            <a:r>
              <a:rPr lang="pt-BR" sz="800" dirty="0" smtClean="0"/>
              <a:t>: </a:t>
            </a:r>
            <a:r>
              <a:rPr lang="pt-BR" sz="800" dirty="0" err="1" smtClean="0"/>
              <a:t>This</a:t>
            </a:r>
            <a:r>
              <a:rPr lang="pt-BR" sz="800" dirty="0" smtClean="0"/>
              <a:t> </a:t>
            </a:r>
            <a:r>
              <a:rPr lang="pt-BR" sz="800" dirty="0" err="1" smtClean="0"/>
              <a:t>presentation</a:t>
            </a:r>
            <a:r>
              <a:rPr lang="pt-BR" sz="800" dirty="0" smtClean="0"/>
              <a:t> </a:t>
            </a:r>
            <a:r>
              <a:rPr lang="pt-BR" sz="800" dirty="0" err="1" smtClean="0"/>
              <a:t>template</a:t>
            </a:r>
            <a:r>
              <a:rPr lang="pt-BR" sz="800" dirty="0" smtClean="0"/>
              <a:t> </a:t>
            </a:r>
            <a:r>
              <a:rPr lang="pt-BR" sz="800" dirty="0" err="1" smtClean="0"/>
              <a:t>was</a:t>
            </a:r>
            <a:r>
              <a:rPr lang="pt-BR" sz="800" dirty="0" smtClean="0"/>
              <a:t> </a:t>
            </a:r>
            <a:r>
              <a:rPr lang="pt-BR" sz="800" dirty="0" err="1" smtClean="0"/>
              <a:t>made</a:t>
            </a:r>
            <a:r>
              <a:rPr lang="pt-BR" sz="800" dirty="0" smtClean="0"/>
              <a:t> </a:t>
            </a:r>
            <a:r>
              <a:rPr lang="pt-BR" sz="800" dirty="0" err="1" smtClean="0"/>
              <a:t>by</a:t>
            </a:r>
            <a:r>
              <a:rPr lang="pt-BR" sz="800" dirty="0" smtClean="0"/>
              <a:t> </a:t>
            </a:r>
            <a:r>
              <a:rPr lang="pt-BR" sz="800" dirty="0" smtClean="0">
                <a:hlinkClick r:id="rId9"/>
              </a:rPr>
              <a:t>Slidego</a:t>
            </a:r>
            <a:r>
              <a:rPr lang="pt-BR" sz="800" dirty="0" smtClean="0"/>
              <a:t> </a:t>
            </a:r>
            <a:r>
              <a:rPr lang="pt-BR" sz="800" dirty="0" err="1" smtClean="0"/>
              <a:t>and</a:t>
            </a:r>
            <a:r>
              <a:rPr lang="pt-BR" sz="800" dirty="0" smtClean="0"/>
              <a:t> </a:t>
            </a:r>
            <a:r>
              <a:rPr lang="pt-BR" sz="800" dirty="0" err="1" smtClean="0"/>
              <a:t>icons</a:t>
            </a:r>
            <a:r>
              <a:rPr lang="pt-BR" sz="800" dirty="0"/>
              <a:t> </a:t>
            </a:r>
            <a:r>
              <a:rPr lang="pt-BR" sz="800" dirty="0" err="1" smtClean="0"/>
              <a:t>by</a:t>
            </a:r>
            <a:r>
              <a:rPr lang="pt-BR" sz="800" dirty="0" smtClean="0"/>
              <a:t> </a:t>
            </a:r>
            <a:r>
              <a:rPr lang="en-US" sz="800" dirty="0" smtClean="0">
                <a:hlinkClick r:id="rId10"/>
              </a:rPr>
              <a:t>Flaticon</a:t>
            </a:r>
            <a:endParaRPr lang="en-US" sz="800" dirty="0" smtClean="0"/>
          </a:p>
        </p:txBody>
      </p:sp>
    </p:spTree>
    <p:extLst>
      <p:ext uri="{BB962C8B-B14F-4D97-AF65-F5344CB8AC3E}">
        <p14:creationId xmlns:p14="http://schemas.microsoft.com/office/powerpoint/2010/main" val="178217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193260"/>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1.2 -</a:t>
            </a:r>
            <a:r>
              <a:rPr lang="en" b="0" dirty="0" smtClean="0"/>
              <a:t> </a:t>
            </a:r>
            <a:r>
              <a:rPr lang="en" dirty="0" smtClean="0"/>
              <a:t>Company</a:t>
            </a:r>
            <a:endParaRPr dirty="0"/>
          </a:p>
        </p:txBody>
      </p:sp>
      <p:sp>
        <p:nvSpPr>
          <p:cNvPr id="2036" name="Google Shape;2036;p58"/>
          <p:cNvSpPr txBox="1"/>
          <p:nvPr/>
        </p:nvSpPr>
        <p:spPr>
          <a:xfrm>
            <a:off x="983400" y="1193260"/>
            <a:ext cx="7440600" cy="36126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Business Model</a:t>
            </a:r>
            <a:endParaRPr b="1" dirty="0" smtClean="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endPar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rPr>
              <a:t>Costumer Types:</a:t>
            </a:r>
            <a:endParaRPr lang="en"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pt-BR" sz="800" b="1" dirty="0" smtClean="0">
                <a:solidFill>
                  <a:srgbClr val="0070C0"/>
                </a:solidFill>
                <a:latin typeface="Arial" panose="020B0604020202020204" pitchFamily="34" charset="0"/>
                <a:ea typeface="DM Sans"/>
                <a:cs typeface="Arial" panose="020B0604020202020204" pitchFamily="34" charset="0"/>
                <a:sym typeface="DM Sans"/>
              </a:rPr>
              <a:t>Casual Rider,</a:t>
            </a:r>
            <a:r>
              <a:rPr lang="pt-BR" sz="800" b="1" dirty="0" smtClean="0">
                <a:solidFill>
                  <a:schemeClr val="dk1"/>
                </a:solidFill>
                <a:latin typeface="Arial" panose="020B0604020202020204" pitchFamily="34" charset="0"/>
                <a:ea typeface="DM Sans"/>
                <a:cs typeface="Arial" panose="020B0604020202020204" pitchFamily="34" charset="0"/>
                <a:sym typeface="DM Sans"/>
              </a:rPr>
              <a:t> </a:t>
            </a:r>
            <a:r>
              <a:rPr lang="en-US" sz="600" dirty="0">
                <a:solidFill>
                  <a:schemeClr val="dk1"/>
                </a:solidFill>
                <a:latin typeface="Arial" panose="020B0604020202020204" pitchFamily="34" charset="0"/>
                <a:ea typeface="DM Sans"/>
                <a:cs typeface="Arial" panose="020B0604020202020204" pitchFamily="34" charset="0"/>
                <a:sym typeface="DM Sans"/>
              </a:rPr>
              <a:t>that purchase single-ride or full-day passes; and</a:t>
            </a:r>
            <a:endParaRPr lang="pt-BR" sz="800" dirty="0" smtClean="0">
              <a:solidFill>
                <a:schemeClr val="dk1"/>
              </a:solid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pt-BR" sz="800" b="1" dirty="0" err="1" smtClean="0">
                <a:solidFill>
                  <a:srgbClr val="0070C0"/>
                </a:solidFill>
                <a:latin typeface="Arial" panose="020B0604020202020204" pitchFamily="34" charset="0"/>
                <a:ea typeface="DM Sans"/>
                <a:cs typeface="Arial" panose="020B0604020202020204" pitchFamily="34" charset="0"/>
                <a:sym typeface="DM Sans"/>
              </a:rPr>
              <a:t>Annual</a:t>
            </a:r>
            <a:r>
              <a:rPr lang="pt-BR" sz="800" b="1" dirty="0" smtClean="0">
                <a:solidFill>
                  <a:srgbClr val="0070C0"/>
                </a:solidFill>
                <a:latin typeface="Arial" panose="020B0604020202020204" pitchFamily="34" charset="0"/>
                <a:ea typeface="DM Sans"/>
                <a:cs typeface="Arial" panose="020B0604020202020204" pitchFamily="34" charset="0"/>
                <a:sym typeface="DM Sans"/>
              </a:rPr>
              <a:t> </a:t>
            </a:r>
            <a:r>
              <a:rPr lang="pt-BR" sz="800" b="1" dirty="0" err="1" smtClean="0">
                <a:solidFill>
                  <a:srgbClr val="0070C0"/>
                </a:solidFill>
                <a:latin typeface="Arial" panose="020B0604020202020204" pitchFamily="34" charset="0"/>
                <a:ea typeface="DM Sans"/>
                <a:cs typeface="Arial" panose="020B0604020202020204" pitchFamily="34" charset="0"/>
                <a:sym typeface="DM Sans"/>
              </a:rPr>
              <a:t>Member</a:t>
            </a:r>
            <a:r>
              <a:rPr lang="pt-BR" sz="800" dirty="0" smtClean="0">
                <a:solidFill>
                  <a:srgbClr val="0070C0"/>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that purchase </a:t>
            </a:r>
            <a:r>
              <a:rPr lang="en-US" sz="600" dirty="0">
                <a:solidFill>
                  <a:schemeClr val="dk1"/>
                </a:solidFill>
                <a:latin typeface="Arial" panose="020B0604020202020204" pitchFamily="34" charset="0"/>
                <a:ea typeface="DM Sans"/>
                <a:cs typeface="Arial" panose="020B0604020202020204" pitchFamily="34" charset="0"/>
                <a:sym typeface="DM Sans"/>
              </a:rPr>
              <a:t>an annual subscription</a:t>
            </a:r>
            <a:r>
              <a:rPr lang="en-US" sz="700" dirty="0">
                <a:solidFill>
                  <a:schemeClr val="dk1"/>
                </a:solidFill>
                <a:latin typeface="Arial" panose="020B0604020202020204" pitchFamily="34" charset="0"/>
                <a:ea typeface="DM Sans"/>
                <a:cs typeface="Arial" panose="020B0604020202020204" pitchFamily="34" charset="0"/>
                <a:sym typeface="DM Sans"/>
              </a:rPr>
              <a:t> </a:t>
            </a:r>
            <a:endParaRPr lang="pt-BR" sz="800" dirty="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US" sz="800" b="1" dirty="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r>
              <a:rPr lang="en-US" sz="1050" dirty="0">
                <a:solidFill>
                  <a:schemeClr val="tx1"/>
                </a:solidFill>
                <a:uFill>
                  <a:noFill/>
                </a:uFill>
                <a:latin typeface="Arial" panose="020B0604020202020204" pitchFamily="34" charset="0"/>
                <a:ea typeface="DM Sans"/>
                <a:cs typeface="Arial" panose="020B0604020202020204" pitchFamily="34" charset="0"/>
                <a:sym typeface="DM Sans"/>
              </a:rPr>
              <a:t>Bicycle variety:</a:t>
            </a:r>
          </a:p>
          <a:p>
            <a:pPr marL="457200" lvl="0" indent="-304800">
              <a:buClr>
                <a:schemeClr val="dk1"/>
              </a:buClr>
              <a:buSzPts val="1200"/>
              <a:buFont typeface="DM Sans"/>
              <a:buChar char="●"/>
            </a:pPr>
            <a:r>
              <a:rPr lang="en" sz="800" b="1" dirty="0" smtClean="0">
                <a:solidFill>
                  <a:srgbClr val="0070C0"/>
                </a:solidFill>
                <a:uFill>
                  <a:noFill/>
                </a:uFill>
                <a:latin typeface="Arial" panose="020B0604020202020204" pitchFamily="34" charset="0"/>
                <a:ea typeface="Poppins"/>
                <a:cs typeface="Arial" panose="020B0604020202020204" pitchFamily="34" charset="0"/>
                <a:sym typeface="DM Sans"/>
              </a:rPr>
              <a:t>Classic;</a:t>
            </a:r>
          </a:p>
          <a:p>
            <a:pPr marL="45720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Eletric;</a:t>
            </a:r>
            <a:r>
              <a:rPr lang="en" sz="800" dirty="0">
                <a:solidFill>
                  <a:schemeClr val="tx1"/>
                </a:solidFill>
                <a:uFill>
                  <a:noFill/>
                </a:uFill>
                <a:latin typeface="Arial" panose="020B0604020202020204" pitchFamily="34" charset="0"/>
                <a:ea typeface="Poppins"/>
                <a:cs typeface="Arial" panose="020B0604020202020204" pitchFamily="34" charset="0"/>
                <a:sym typeface="DM Sans"/>
              </a:rPr>
              <a:t> </a:t>
            </a:r>
            <a:r>
              <a:rPr lang="en" sz="600" dirty="0">
                <a:solidFill>
                  <a:schemeClr val="tx1"/>
                </a:solidFill>
                <a:uFill>
                  <a:noFill/>
                </a:uFill>
                <a:latin typeface="Arial" panose="020B0604020202020204" pitchFamily="34" charset="0"/>
                <a:ea typeface="Poppins"/>
                <a:cs typeface="Arial" panose="020B0604020202020204" pitchFamily="34" charset="0"/>
                <a:sym typeface="DM Sans"/>
              </a:rPr>
              <a:t>and</a:t>
            </a:r>
            <a:endParaRPr lang="en" sz="800" dirty="0">
              <a:solidFill>
                <a:schemeClr val="tx1"/>
              </a:solidFill>
              <a:uFill>
                <a:noFill/>
              </a:uFill>
              <a:latin typeface="Arial" panose="020B0604020202020204" pitchFamily="34" charset="0"/>
              <a:ea typeface="Poppins"/>
              <a:cs typeface="Arial" panose="020B0604020202020204" pitchFamily="34" charset="0"/>
              <a:sym typeface="DM Sans"/>
            </a:endParaRPr>
          </a:p>
          <a:p>
            <a:pPr marL="457200" lvl="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Docked</a:t>
            </a:r>
            <a:endParaRPr lang="en-US" sz="800" b="1" dirty="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Stakeholders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b="1" dirty="0">
                <a:solidFill>
                  <a:srgbClr val="0070C0"/>
                </a:solidFill>
                <a:uFill>
                  <a:noFill/>
                </a:uFill>
                <a:latin typeface="Arial" panose="020B0604020202020204" pitchFamily="34" charset="0"/>
                <a:ea typeface="DM Sans"/>
                <a:cs typeface="Arial" panose="020B0604020202020204" pitchFamily="34" charset="0"/>
                <a:sym typeface="DM Sans"/>
              </a:rPr>
              <a:t>Cyclistic marketing analytics </a:t>
            </a:r>
            <a:r>
              <a:rPr lang="en-US" sz="800" b="1" dirty="0" smtClean="0">
                <a:solidFill>
                  <a:srgbClr val="0070C0"/>
                </a:solidFill>
                <a:uFill>
                  <a:noFill/>
                </a:uFill>
                <a:latin typeface="Arial" panose="020B0604020202020204" pitchFamily="34" charset="0"/>
                <a:ea typeface="DM Sans"/>
                <a:cs typeface="Arial" panose="020B0604020202020204" pitchFamily="34" charset="0"/>
                <a:sym typeface="DM Sans"/>
              </a:rPr>
              <a:t>team,</a:t>
            </a:r>
            <a:r>
              <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responsible </a:t>
            </a:r>
            <a:r>
              <a:rPr lang="en-US" sz="600" dirty="0">
                <a:solidFill>
                  <a:schemeClr val="dk1"/>
                </a:solidFill>
                <a:latin typeface="Arial" panose="020B0604020202020204" pitchFamily="34" charset="0"/>
                <a:ea typeface="DM Sans"/>
                <a:cs typeface="Arial" panose="020B0604020202020204" pitchFamily="34" charset="0"/>
                <a:sym typeface="DM Sans"/>
              </a:rPr>
              <a:t>for collecting, analyzing, and reporting data that helps guide Cyclistic marketing </a:t>
            </a:r>
            <a:r>
              <a:rPr lang="en-US" sz="600" dirty="0" smtClean="0">
                <a:solidFill>
                  <a:schemeClr val="dk1"/>
                </a:solidFill>
                <a:latin typeface="Arial" panose="020B0604020202020204" pitchFamily="34" charset="0"/>
                <a:ea typeface="DM Sans"/>
                <a:cs typeface="Arial" panose="020B0604020202020204" pitchFamily="34" charset="0"/>
                <a:sym typeface="DM Sans"/>
              </a:rPr>
              <a:t>strategy;</a:t>
            </a: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latin typeface="Arial" panose="020B0604020202020204" pitchFamily="34" charset="0"/>
                <a:ea typeface="DM Sans"/>
                <a:cs typeface="Arial" panose="020B0604020202020204" pitchFamily="34" charset="0"/>
                <a:sym typeface="DM Sans"/>
              </a:rPr>
              <a:t>Lily </a:t>
            </a:r>
            <a:r>
              <a:rPr lang="en-US" sz="800" b="1" dirty="0" smtClean="0">
                <a:solidFill>
                  <a:srgbClr val="0070C0"/>
                </a:solidFill>
                <a:latin typeface="Arial" panose="020B0604020202020204" pitchFamily="34" charset="0"/>
                <a:ea typeface="DM Sans"/>
                <a:cs typeface="Arial" panose="020B0604020202020204" pitchFamily="34" charset="0"/>
                <a:sym typeface="DM Sans"/>
              </a:rPr>
              <a:t>Moreno,</a:t>
            </a:r>
            <a:r>
              <a:rPr lang="en-US" sz="800" dirty="0" smtClean="0">
                <a:solidFill>
                  <a:srgbClr val="0070C0"/>
                </a:solid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latin typeface="Arial" panose="020B0604020202020204" pitchFamily="34" charset="0"/>
                <a:ea typeface="DM Sans"/>
                <a:cs typeface="Arial" panose="020B0604020202020204" pitchFamily="34" charset="0"/>
                <a:sym typeface="DM Sans"/>
              </a:rPr>
              <a:t>t</a:t>
            </a:r>
            <a:r>
              <a:rPr lang="en-US" sz="600" dirty="0" smtClean="0">
                <a:solidFill>
                  <a:schemeClr val="tx1"/>
                </a:solidFill>
                <a:latin typeface="Arial" panose="020B0604020202020204" pitchFamily="34" charset="0"/>
                <a:ea typeface="DM Sans"/>
                <a:cs typeface="Arial" panose="020B0604020202020204" pitchFamily="34" charset="0"/>
                <a:sym typeface="DM Sans"/>
              </a:rPr>
              <a:t>he Director </a:t>
            </a:r>
            <a:r>
              <a:rPr lang="en-US" sz="600" dirty="0">
                <a:solidFill>
                  <a:schemeClr val="tx1"/>
                </a:solidFill>
                <a:latin typeface="Arial" panose="020B0604020202020204" pitchFamily="34" charset="0"/>
                <a:ea typeface="DM Sans"/>
                <a:cs typeface="Arial" panose="020B0604020202020204" pitchFamily="34" charset="0"/>
                <a:sym typeface="DM Sans"/>
              </a:rPr>
              <a:t>of marketing, is responsible for the development of campaigns and initiatives to promote the bike-share program; and</a:t>
            </a:r>
            <a:endParaRPr lang="en-US" sz="800" dirty="0" smtClean="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rPr>
              <a:t>Cyclistic executive </a:t>
            </a:r>
            <a:r>
              <a:rPr lang="en-US" sz="800" b="1" dirty="0" smtClean="0">
                <a:solidFill>
                  <a:srgbClr val="0070C0"/>
                </a:solidFill>
              </a:rPr>
              <a:t>team,</a:t>
            </a:r>
            <a:r>
              <a:rPr lang="en-US" sz="700" dirty="0">
                <a:solidFill>
                  <a:schemeClr val="dk1"/>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the </a:t>
            </a:r>
            <a:r>
              <a:rPr lang="en-US" sz="600" dirty="0">
                <a:solidFill>
                  <a:schemeClr val="dk1"/>
                </a:solidFill>
                <a:latin typeface="Arial" panose="020B0604020202020204" pitchFamily="34" charset="0"/>
                <a:ea typeface="DM Sans"/>
                <a:cs typeface="Arial" panose="020B0604020202020204" pitchFamily="34" charset="0"/>
                <a:sym typeface="DM Sans"/>
              </a:rPr>
              <a:t>notoriously detail-oriented executive team will decide whether to approve the recommended marketing program</a:t>
            </a:r>
            <a:endParaRPr sz="800" dirty="0">
              <a:solidFill>
                <a:srgbClr val="0070C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Facts and Numbers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5,824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bikes;</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692 docking stations;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More than 50% of riders select traditional bikes;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8% of riders opt for the assistive bike options;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30% of users bike to commute to work each day</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Users are more likely to ride for leisure;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Casual riders have chosen Cyclistic for their mobility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need</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1" y="1473200"/>
            <a:ext cx="983400" cy="917103"/>
          </a:xfrm>
          <a:prstGeom prst="rect">
            <a:avLst/>
          </a:prstGeom>
        </p:spPr>
      </p:pic>
    </p:spTree>
    <p:extLst>
      <p:ext uri="{BB962C8B-B14F-4D97-AF65-F5344CB8AC3E}">
        <p14:creationId xmlns:p14="http://schemas.microsoft.com/office/powerpoint/2010/main" val="282683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1.3 -</a:t>
            </a:r>
            <a:r>
              <a:rPr lang="en" b="0" dirty="0" smtClean="0"/>
              <a:t> </a:t>
            </a:r>
            <a:r>
              <a:rPr lang="en" dirty="0" smtClean="0"/>
              <a:t>Problem</a:t>
            </a:r>
            <a:endParaRPr dirty="0"/>
          </a:p>
        </p:txBody>
      </p:sp>
      <p:sp>
        <p:nvSpPr>
          <p:cNvPr id="5" name="Google Shape;2026;p57"/>
          <p:cNvSpPr/>
          <p:nvPr/>
        </p:nvSpPr>
        <p:spPr>
          <a:xfrm>
            <a:off x="720000" y="1681869"/>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20002" y="1681869"/>
            <a:ext cx="4117888" cy="1242914"/>
          </a:xfrm>
          <a:prstGeom prst="rect">
            <a:avLst/>
          </a:prstGeom>
          <a:noFill/>
          <a:ln>
            <a:noFill/>
          </a:ln>
        </p:spPr>
        <p:txBody>
          <a:bodyPr spcFirstLastPara="1" wrap="square" lIns="91425" tIns="91425" rIns="91425" bIns="91425" anchor="t" anchorCtr="0">
            <a:noAutofit/>
          </a:bodyPr>
          <a:lstStyle/>
          <a:p>
            <a:pPr lvl="0" algn="ct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6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6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2026;p57"/>
          <p:cNvSpPr/>
          <p:nvPr/>
        </p:nvSpPr>
        <p:spPr>
          <a:xfrm>
            <a:off x="3654435" y="2924783"/>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036;p58"/>
          <p:cNvSpPr txBox="1"/>
          <p:nvPr/>
        </p:nvSpPr>
        <p:spPr>
          <a:xfrm>
            <a:off x="3654436" y="2924783"/>
            <a:ext cx="4117890" cy="1242914"/>
          </a:xfrm>
          <a:prstGeom prst="rect">
            <a:avLst/>
          </a:prstGeom>
          <a:noFill/>
          <a:ln>
            <a:noFill/>
          </a:ln>
        </p:spPr>
        <p:txBody>
          <a:bodyPr spcFirstLastPara="1" wrap="square" lIns="91425" tIns="91425" rIns="91425" bIns="91425" anchor="t" anchorCtr="0">
            <a:noAutofit/>
          </a:bodyPr>
          <a:lstStyle/>
          <a:p>
            <a:pPr algn="ctr" fontAlgn="base"/>
            <a:r>
              <a:rPr lang="en-US" sz="1600" dirty="0" smtClean="0">
                <a:solidFill>
                  <a:schemeClr val="tx1"/>
                </a:solidFill>
              </a:rPr>
              <a:t>Design </a:t>
            </a:r>
            <a:r>
              <a:rPr lang="en-US" sz="1600" dirty="0">
                <a:solidFill>
                  <a:schemeClr val="tx1"/>
                </a:solidFill>
              </a:rPr>
              <a:t>a new marketing strategy to convert casual riders into annual members</a:t>
            </a:r>
          </a:p>
        </p:txBody>
      </p:sp>
    </p:spTree>
    <p:extLst>
      <p:ext uri="{BB962C8B-B14F-4D97-AF65-F5344CB8AC3E}">
        <p14:creationId xmlns:p14="http://schemas.microsoft.com/office/powerpoint/2010/main" val="7256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9"/>
          <p:cNvSpPr txBox="1">
            <a:spLocks noGrp="1"/>
          </p:cNvSpPr>
          <p:nvPr>
            <p:ph type="subTitle" idx="13"/>
          </p:nvPr>
        </p:nvSpPr>
        <p:spPr>
          <a:xfrm>
            <a:off x="6056727" y="2233364"/>
            <a:ext cx="1986000" cy="834087"/>
          </a:xfrm>
          <a:prstGeom prst="rect">
            <a:avLst/>
          </a:prstGeom>
        </p:spPr>
        <p:txBody>
          <a:bodyPr spcFirstLastPara="1" wrap="square" lIns="91425" tIns="91425" rIns="91425" bIns="91425" anchor="t" anchorCtr="0">
            <a:noAutofit/>
          </a:bodyPr>
          <a:lstStyle/>
          <a:p>
            <a:pPr marL="0" lvl="0" indent="0"/>
            <a:r>
              <a:rPr lang="en-US" sz="800" dirty="0"/>
              <a:t>Documentation of any cleaning or manipulation of </a:t>
            </a:r>
            <a:r>
              <a:rPr lang="en-US" sz="800" dirty="0" smtClean="0"/>
              <a:t>data</a:t>
            </a:r>
            <a:endParaRPr lang="en-US" sz="800" dirty="0"/>
          </a:p>
        </p:txBody>
      </p:sp>
      <p:sp>
        <p:nvSpPr>
          <p:cNvPr id="1609" name="Google Shape;1609;p49"/>
          <p:cNvSpPr txBox="1">
            <a:spLocks noGrp="1"/>
          </p:cNvSpPr>
          <p:nvPr>
            <p:ph type="subTitle" idx="15"/>
          </p:nvPr>
        </p:nvSpPr>
        <p:spPr>
          <a:xfrm>
            <a:off x="6056727" y="3933584"/>
            <a:ext cx="1986000" cy="839449"/>
          </a:xfrm>
          <a:prstGeom prst="rect">
            <a:avLst/>
          </a:prstGeom>
        </p:spPr>
        <p:txBody>
          <a:bodyPr spcFirstLastPara="1" wrap="square" lIns="91425" tIns="91425" rIns="91425" bIns="91425" anchor="t" anchorCtr="0">
            <a:noAutofit/>
          </a:bodyPr>
          <a:lstStyle/>
          <a:p>
            <a:pPr marL="0" lvl="0" indent="0"/>
            <a:r>
              <a:rPr lang="en-US" sz="800" dirty="0"/>
              <a:t>Top three recommendations based on the </a:t>
            </a:r>
            <a:r>
              <a:rPr lang="en-US" sz="800" dirty="0" smtClean="0"/>
              <a:t>analysis</a:t>
            </a:r>
            <a:endParaRPr lang="en-US" sz="800" dirty="0"/>
          </a:p>
        </p:txBody>
      </p:sp>
      <p:sp>
        <p:nvSpPr>
          <p:cNvPr id="1610" name="Google Shape;1610;p49"/>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4 - </a:t>
            </a:r>
            <a:r>
              <a:rPr lang="en" sz="1600" dirty="0" smtClean="0"/>
              <a:t>Process</a:t>
            </a:r>
            <a:endParaRPr sz="2000" dirty="0"/>
          </a:p>
        </p:txBody>
      </p:sp>
      <p:sp>
        <p:nvSpPr>
          <p:cNvPr id="1611" name="Google Shape;1611;p49"/>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7 - </a:t>
            </a:r>
            <a:r>
              <a:rPr lang="en" sz="1600" dirty="0" smtClean="0"/>
              <a:t>Act</a:t>
            </a:r>
            <a:endParaRPr sz="2400" dirty="0"/>
          </a:p>
        </p:txBody>
      </p:sp>
      <p:sp>
        <p:nvSpPr>
          <p:cNvPr id="1612" name="Google Shape;1612;p49"/>
          <p:cNvSpPr txBox="1">
            <a:spLocks noGrp="1"/>
          </p:cNvSpPr>
          <p:nvPr>
            <p:ph type="title"/>
          </p:nvPr>
        </p:nvSpPr>
        <p:spPr>
          <a:xfrm>
            <a:off x="719951" y="945203"/>
            <a:ext cx="7704000" cy="397424"/>
          </a:xfrm>
          <a:prstGeom prst="rect">
            <a:avLst/>
          </a:prstGeom>
        </p:spPr>
        <p:txBody>
          <a:bodyPr spcFirstLastPara="1" wrap="square" lIns="91425" tIns="91425" rIns="91425" bIns="91425" anchor="t" anchorCtr="0">
            <a:noAutofit/>
          </a:bodyPr>
          <a:lstStyle/>
          <a:p>
            <a:pPr lvl="0"/>
            <a:r>
              <a:rPr lang="en-US" sz="1600" b="0" dirty="0" smtClean="0">
                <a:solidFill>
                  <a:srgbClr val="0070C0"/>
                </a:solidFill>
              </a:rPr>
              <a:t>Six </a:t>
            </a:r>
            <a:r>
              <a:rPr lang="en-US" sz="1600" b="0" dirty="0">
                <a:solidFill>
                  <a:srgbClr val="0070C0"/>
                </a:solidFill>
              </a:rPr>
              <a:t>steps of data analysis</a:t>
            </a:r>
            <a:endParaRPr sz="1600" b="0" dirty="0">
              <a:solidFill>
                <a:srgbClr val="0070C0"/>
              </a:solidFill>
            </a:endParaRPr>
          </a:p>
        </p:txBody>
      </p:sp>
      <p:sp>
        <p:nvSpPr>
          <p:cNvPr id="1613" name="Google Shape;1613;p49"/>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2</a:t>
            </a:r>
            <a:r>
              <a:rPr lang="en" sz="1200" b="0" dirty="0" smtClean="0"/>
              <a:t> - </a:t>
            </a:r>
            <a:r>
              <a:rPr lang="en" sz="1600" dirty="0" smtClean="0"/>
              <a:t>Ask</a:t>
            </a:r>
            <a:endParaRPr sz="2000" dirty="0"/>
          </a:p>
        </p:txBody>
      </p:sp>
      <p:sp>
        <p:nvSpPr>
          <p:cNvPr id="1614" name="Google Shape;1614;p49"/>
          <p:cNvSpPr txBox="1">
            <a:spLocks noGrp="1"/>
          </p:cNvSpPr>
          <p:nvPr>
            <p:ph type="subTitle" idx="1"/>
          </p:nvPr>
        </p:nvSpPr>
        <p:spPr>
          <a:xfrm>
            <a:off x="1101175" y="2226880"/>
            <a:ext cx="1986000" cy="484800"/>
          </a:xfrm>
          <a:prstGeom prst="rect">
            <a:avLst/>
          </a:prstGeom>
        </p:spPr>
        <p:txBody>
          <a:bodyPr spcFirstLastPara="1" wrap="square" lIns="91425" tIns="91425" rIns="91425" bIns="91425" anchor="t" anchorCtr="0">
            <a:noAutofit/>
          </a:bodyPr>
          <a:lstStyle/>
          <a:p>
            <a:pPr marL="0" lvl="0" indent="0"/>
            <a:r>
              <a:rPr lang="en-US" sz="800" dirty="0"/>
              <a:t>A clear statement of the business </a:t>
            </a:r>
            <a:r>
              <a:rPr lang="en-US" sz="800" dirty="0" smtClean="0"/>
              <a:t>task</a:t>
            </a:r>
            <a:endParaRPr lang="en-US" sz="800" dirty="0"/>
          </a:p>
        </p:txBody>
      </p:sp>
      <p:sp>
        <p:nvSpPr>
          <p:cNvPr id="1615" name="Google Shape;1615;p49"/>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3 - </a:t>
            </a:r>
            <a:r>
              <a:rPr lang="en" sz="1600" dirty="0" smtClean="0"/>
              <a:t>Prepare</a:t>
            </a:r>
            <a:endParaRPr sz="2000" dirty="0"/>
          </a:p>
        </p:txBody>
      </p:sp>
      <p:sp>
        <p:nvSpPr>
          <p:cNvPr id="1616" name="Google Shape;1616;p49"/>
          <p:cNvSpPr txBox="1">
            <a:spLocks noGrp="1"/>
          </p:cNvSpPr>
          <p:nvPr>
            <p:ph type="subTitle" idx="4"/>
          </p:nvPr>
        </p:nvSpPr>
        <p:spPr>
          <a:xfrm>
            <a:off x="3578951" y="2252820"/>
            <a:ext cx="1986000" cy="484800"/>
          </a:xfrm>
          <a:prstGeom prst="rect">
            <a:avLst/>
          </a:prstGeom>
        </p:spPr>
        <p:txBody>
          <a:bodyPr spcFirstLastPara="1" wrap="square" lIns="91425" tIns="91425" rIns="91425" bIns="91425" anchor="t" anchorCtr="0">
            <a:noAutofit/>
          </a:bodyPr>
          <a:lstStyle/>
          <a:p>
            <a:pPr marL="0" lvl="0" indent="0"/>
            <a:r>
              <a:rPr lang="en-US" sz="800" dirty="0"/>
              <a:t>A description of all data sources </a:t>
            </a:r>
            <a:r>
              <a:rPr lang="en-US" sz="800" dirty="0" smtClean="0"/>
              <a:t>used</a:t>
            </a:r>
            <a:endParaRPr lang="en-US" sz="800" dirty="0"/>
          </a:p>
        </p:txBody>
      </p:sp>
      <p:sp>
        <p:nvSpPr>
          <p:cNvPr id="1617" name="Google Shape;1617;p49"/>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5 - </a:t>
            </a:r>
            <a:r>
              <a:rPr lang="en" sz="1600" dirty="0" smtClean="0"/>
              <a:t>Analyze</a:t>
            </a:r>
            <a:endParaRPr sz="2000" dirty="0"/>
          </a:p>
        </p:txBody>
      </p:sp>
      <p:sp>
        <p:nvSpPr>
          <p:cNvPr id="1618" name="Google Shape;1618;p49"/>
          <p:cNvSpPr txBox="1">
            <a:spLocks noGrp="1"/>
          </p:cNvSpPr>
          <p:nvPr>
            <p:ph type="subTitle" idx="6"/>
          </p:nvPr>
        </p:nvSpPr>
        <p:spPr>
          <a:xfrm>
            <a:off x="1101175" y="3972495"/>
            <a:ext cx="1986000" cy="484800"/>
          </a:xfrm>
          <a:prstGeom prst="rect">
            <a:avLst/>
          </a:prstGeom>
        </p:spPr>
        <p:txBody>
          <a:bodyPr spcFirstLastPara="1" wrap="square" lIns="91425" tIns="91425" rIns="91425" bIns="91425" anchor="t" anchorCtr="0">
            <a:noAutofit/>
          </a:bodyPr>
          <a:lstStyle/>
          <a:p>
            <a:pPr marL="0" lvl="0" indent="0"/>
            <a:r>
              <a:rPr lang="en-US" sz="800" dirty="0"/>
              <a:t>A summary of your </a:t>
            </a:r>
            <a:r>
              <a:rPr lang="en-US" sz="800" dirty="0" smtClean="0"/>
              <a:t>analysis</a:t>
            </a:r>
            <a:endParaRPr lang="en-US" sz="800" dirty="0"/>
          </a:p>
        </p:txBody>
      </p:sp>
      <p:sp>
        <p:nvSpPr>
          <p:cNvPr id="1619" name="Google Shape;1619;p49"/>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6 - </a:t>
            </a:r>
            <a:r>
              <a:rPr lang="en" sz="1600" dirty="0" smtClean="0"/>
              <a:t>Share</a:t>
            </a:r>
            <a:endParaRPr sz="2000" dirty="0"/>
          </a:p>
        </p:txBody>
      </p:sp>
      <p:sp>
        <p:nvSpPr>
          <p:cNvPr id="1620" name="Google Shape;1620;p49"/>
          <p:cNvSpPr txBox="1">
            <a:spLocks noGrp="1"/>
          </p:cNvSpPr>
          <p:nvPr>
            <p:ph type="subTitle" idx="8"/>
          </p:nvPr>
        </p:nvSpPr>
        <p:spPr>
          <a:xfrm>
            <a:off x="3578951" y="3914129"/>
            <a:ext cx="1986000" cy="832965"/>
          </a:xfrm>
          <a:prstGeom prst="rect">
            <a:avLst/>
          </a:prstGeom>
        </p:spPr>
        <p:txBody>
          <a:bodyPr spcFirstLastPara="1" wrap="square" lIns="91425" tIns="91425" rIns="91425" bIns="91425" anchor="t" anchorCtr="0">
            <a:noAutofit/>
          </a:bodyPr>
          <a:lstStyle/>
          <a:p>
            <a:pPr marL="0" lvl="0" indent="0"/>
            <a:r>
              <a:rPr lang="en-US" sz="800" dirty="0"/>
              <a:t>Supporting visualizations and key </a:t>
            </a:r>
            <a:r>
              <a:rPr lang="en-US" sz="800" dirty="0" smtClean="0"/>
              <a:t>findings</a:t>
            </a:r>
            <a:endParaRPr lang="en-US" sz="800" dirty="0"/>
          </a:p>
        </p:txBody>
      </p:sp>
      <p:grpSp>
        <p:nvGrpSpPr>
          <p:cNvPr id="15" name="Google Shape;11072;p71"/>
          <p:cNvGrpSpPr/>
          <p:nvPr/>
        </p:nvGrpSpPr>
        <p:grpSpPr>
          <a:xfrm>
            <a:off x="2868152" y="1438775"/>
            <a:ext cx="353174" cy="347599"/>
            <a:chOff x="683125" y="1955275"/>
            <a:chExt cx="299325" cy="294600"/>
          </a:xfrm>
        </p:grpSpPr>
        <p:sp>
          <p:nvSpPr>
            <p:cNvPr id="16"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1129;p71"/>
          <p:cNvSpPr/>
          <p:nvPr/>
        </p:nvSpPr>
        <p:spPr>
          <a:xfrm>
            <a:off x="5336649" y="1471055"/>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130;p71"/>
          <p:cNvGrpSpPr/>
          <p:nvPr/>
        </p:nvGrpSpPr>
        <p:grpSpPr>
          <a:xfrm>
            <a:off x="5317194" y="3126025"/>
            <a:ext cx="351315" cy="351050"/>
            <a:chOff x="1413250" y="2680675"/>
            <a:chExt cx="297750" cy="297525"/>
          </a:xfrm>
        </p:grpSpPr>
        <p:sp>
          <p:nvSpPr>
            <p:cNvPr id="26"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4;p72"/>
          <p:cNvGrpSpPr/>
          <p:nvPr/>
        </p:nvGrpSpPr>
        <p:grpSpPr>
          <a:xfrm>
            <a:off x="7830172" y="1456825"/>
            <a:ext cx="360260" cy="355498"/>
            <a:chOff x="-34418125" y="2271100"/>
            <a:chExt cx="296950" cy="293025"/>
          </a:xfrm>
        </p:grpSpPr>
        <p:sp>
          <p:nvSpPr>
            <p:cNvPr id="31"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096;p71"/>
          <p:cNvSpPr/>
          <p:nvPr/>
        </p:nvSpPr>
        <p:spPr>
          <a:xfrm>
            <a:off x="2867641" y="3139091"/>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11200;p71"/>
          <p:cNvGrpSpPr/>
          <p:nvPr/>
        </p:nvGrpSpPr>
        <p:grpSpPr>
          <a:xfrm>
            <a:off x="7836657" y="3156973"/>
            <a:ext cx="350401" cy="264888"/>
            <a:chOff x="3962775" y="1990700"/>
            <a:chExt cx="296975" cy="224500"/>
          </a:xfrm>
        </p:grpSpPr>
        <p:sp>
          <p:nvSpPr>
            <p:cNvPr id="38" name="Google Shape;11201;p71"/>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02;p71"/>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03;p71"/>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04;p71"/>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2035;p58"/>
          <p:cNvSpPr txBox="1">
            <a:spLocks/>
          </p:cNvSpPr>
          <p:nvPr/>
        </p:nvSpPr>
        <p:spPr>
          <a:xfrm>
            <a:off x="0" y="4007"/>
            <a:ext cx="91439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2000" b="0" dirty="0" smtClean="0">
                <a:latin typeface="Arial" panose="020B0604020202020204" pitchFamily="34" charset="0"/>
                <a:cs typeface="Arial" panose="020B0604020202020204" pitchFamily="34" charset="0"/>
              </a:rPr>
              <a:t>1.4 -</a:t>
            </a:r>
            <a:r>
              <a:rPr lang="en-US" b="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Scope of Work</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53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Ask</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2</a:t>
            </a:r>
            <a:endParaRPr dirty="0">
              <a:solidFill>
                <a:schemeClr val="bg2">
                  <a:lumMod val="50000"/>
                </a:schemeClr>
              </a:solidFill>
            </a:endParaRPr>
          </a:p>
        </p:txBody>
      </p:sp>
    </p:spTree>
    <p:extLst>
      <p:ext uri="{BB962C8B-B14F-4D97-AF65-F5344CB8AC3E}">
        <p14:creationId xmlns:p14="http://schemas.microsoft.com/office/powerpoint/2010/main" val="82839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19998" y="2458039"/>
            <a:ext cx="7204647" cy="209710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720000" y="445025"/>
            <a:ext cx="720464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2 -</a:t>
            </a:r>
            <a:r>
              <a:rPr lang="en" dirty="0" smtClean="0"/>
              <a:t> Ask</a:t>
            </a:r>
            <a:endParaRPr dirty="0"/>
          </a:p>
        </p:txBody>
      </p:sp>
      <p:sp>
        <p:nvSpPr>
          <p:cNvPr id="2036" name="Google Shape;2036;p58"/>
          <p:cNvSpPr txBox="1"/>
          <p:nvPr/>
        </p:nvSpPr>
        <p:spPr>
          <a:xfrm>
            <a:off x="745937" y="2495371"/>
            <a:ext cx="7204647" cy="265503"/>
          </a:xfrm>
          <a:prstGeom prst="rect">
            <a:avLst/>
          </a:prstGeom>
          <a:noFill/>
          <a:ln>
            <a:noFill/>
          </a:ln>
        </p:spPr>
        <p:txBody>
          <a:bodyPr spcFirstLastPara="1" wrap="square" lIns="91425" tIns="91425" rIns="91425" bIns="91425" anchor="t" anchorCtr="0">
            <a:noAutofit/>
          </a:bodyPr>
          <a:lstStyle/>
          <a:p>
            <a:pPr lvl="0"/>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annual members and casual riders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differ?</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 name="Google Shape;2026;p57"/>
          <p:cNvSpPr/>
          <p:nvPr/>
        </p:nvSpPr>
        <p:spPr>
          <a:xfrm>
            <a:off x="720000" y="131342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026;p57"/>
          <p:cNvSpPr/>
          <p:nvPr/>
        </p:nvSpPr>
        <p:spPr>
          <a:xfrm>
            <a:off x="4571999" y="133183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20001" y="1313421"/>
            <a:ext cx="3352646" cy="482952"/>
          </a:xfrm>
          <a:prstGeom prst="rect">
            <a:avLst/>
          </a:prstGeom>
          <a:noFill/>
          <a:ln>
            <a:noFill/>
          </a:ln>
        </p:spPr>
        <p:txBody>
          <a:bodyPr spcFirstLastPara="1" wrap="square" lIns="91425" tIns="91425" rIns="91425" bIns="91425" anchor="t" anchorCtr="0">
            <a:noAutofit/>
          </a:bodyPr>
          <a:lstStyle/>
          <a:p>
            <a:pPr lvl="0" algn="ct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6;p58"/>
          <p:cNvSpPr txBox="1"/>
          <p:nvPr/>
        </p:nvSpPr>
        <p:spPr>
          <a:xfrm>
            <a:off x="4571999" y="1331781"/>
            <a:ext cx="3352646" cy="482952"/>
          </a:xfrm>
          <a:prstGeom prst="rect">
            <a:avLst/>
          </a:prstGeom>
          <a:noFill/>
          <a:ln>
            <a:noFill/>
          </a:ln>
        </p:spPr>
        <p:txBody>
          <a:bodyPr spcFirstLastPara="1" wrap="square" lIns="91425" tIns="91425" rIns="91425" bIns="91425" anchor="t" anchorCtr="0">
            <a:noAutofit/>
          </a:bodyPr>
          <a:lstStyle/>
          <a:p>
            <a:pPr algn="ctr" fontAlgn="base"/>
            <a:r>
              <a:rPr lang="en-US" sz="1000" dirty="0" smtClean="0">
                <a:solidFill>
                  <a:schemeClr val="tx1"/>
                </a:solidFill>
              </a:rPr>
              <a:t>Design </a:t>
            </a:r>
            <a:r>
              <a:rPr lang="en-US" sz="1000" dirty="0">
                <a:solidFill>
                  <a:schemeClr val="tx1"/>
                </a:solidFill>
              </a:rPr>
              <a:t>a new marketing strategy to convert casual riders into annual members</a:t>
            </a:r>
          </a:p>
        </p:txBody>
      </p:sp>
      <p:sp>
        <p:nvSpPr>
          <p:cNvPr id="9" name="Google Shape;2036;p58"/>
          <p:cNvSpPr txBox="1"/>
          <p:nvPr/>
        </p:nvSpPr>
        <p:spPr>
          <a:xfrm>
            <a:off x="719998" y="2188117"/>
            <a:ext cx="7204647" cy="225757"/>
          </a:xfrm>
          <a:prstGeom prst="rect">
            <a:avLst/>
          </a:prstGeom>
          <a:noFill/>
          <a:ln>
            <a:noFill/>
          </a:ln>
        </p:spPr>
        <p:txBody>
          <a:bodyPr spcFirstLastPara="1" wrap="square" lIns="91425" tIns="91425" rIns="91425" bIns="91425" anchor="t" anchorCtr="0">
            <a:noAutofit/>
          </a:bodyPr>
          <a:lstStyle/>
          <a:p>
            <a:pPr lvl="0" algn="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To solve these problems, me and the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marketing analyst team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needs to answer: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0" name="Google Shape;2036;p58"/>
          <p:cNvSpPr txBox="1"/>
          <p:nvPr/>
        </p:nvSpPr>
        <p:spPr>
          <a:xfrm>
            <a:off x="719998" y="3299371"/>
            <a:ext cx="7204647" cy="265503"/>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why casual riders would buy a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membership?</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6;p58"/>
          <p:cNvSpPr txBox="1"/>
          <p:nvPr/>
        </p:nvSpPr>
        <p:spPr>
          <a:xfrm>
            <a:off x="719998" y="4103372"/>
            <a:ext cx="7204649" cy="265503"/>
          </a:xfrm>
          <a:prstGeom prst="rect">
            <a:avLst/>
          </a:prstGeom>
          <a:noFill/>
          <a:ln>
            <a:noFill/>
          </a:ln>
        </p:spPr>
        <p:txBody>
          <a:bodyPr spcFirstLastPara="1" wrap="square" lIns="91425" tIns="91425" rIns="91425" bIns="91425" anchor="t" anchorCtr="0">
            <a:noAutofit/>
          </a:bodyPr>
          <a:lstStyle/>
          <a:p>
            <a:pPr lvl="0" algn="r"/>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digital media could affect their marketing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tactics?</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grpSp>
        <p:nvGrpSpPr>
          <p:cNvPr id="12" name="Google Shape;11072;p71"/>
          <p:cNvGrpSpPr/>
          <p:nvPr/>
        </p:nvGrpSpPr>
        <p:grpSpPr>
          <a:xfrm>
            <a:off x="745937" y="630686"/>
            <a:ext cx="353174" cy="347599"/>
            <a:chOff x="683125" y="1955275"/>
            <a:chExt cx="299325" cy="294600"/>
          </a:xfrm>
        </p:grpSpPr>
        <p:sp>
          <p:nvSpPr>
            <p:cNvPr id="13"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36;p58"/>
          <p:cNvSpPr txBox="1"/>
          <p:nvPr/>
        </p:nvSpPr>
        <p:spPr>
          <a:xfrm>
            <a:off x="745936" y="934036"/>
            <a:ext cx="7204647"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clear statement of the business task</a:t>
            </a:r>
          </a:p>
        </p:txBody>
      </p:sp>
    </p:spTree>
    <p:extLst>
      <p:ext uri="{BB962C8B-B14F-4D97-AF65-F5344CB8AC3E}">
        <p14:creationId xmlns:p14="http://schemas.microsoft.com/office/powerpoint/2010/main" val="278777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Prepare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3</a:t>
            </a:r>
            <a:endParaRPr dirty="0">
              <a:solidFill>
                <a:schemeClr val="bg2">
                  <a:lumMod val="50000"/>
                </a:schemeClr>
              </a:solidFill>
            </a:endParaRPr>
          </a:p>
        </p:txBody>
      </p:sp>
    </p:spTree>
    <p:extLst>
      <p:ext uri="{BB962C8B-B14F-4D97-AF65-F5344CB8AC3E}">
        <p14:creationId xmlns:p14="http://schemas.microsoft.com/office/powerpoint/2010/main" val="262123017"/>
      </p:ext>
    </p:extLst>
  </p:cSld>
  <p:clrMapOvr>
    <a:masterClrMapping/>
  </p:clrMapOvr>
</p:sld>
</file>

<file path=ppt/theme/theme1.xml><?xml version="1.0" encoding="utf-8"?>
<a:theme xmlns:a="http://schemas.openxmlformats.org/drawingml/2006/main" name="Database Project Proposal by Slidesgo">
  <a:themeElements>
    <a:clrScheme name="Personalizada 3">
      <a:dk1>
        <a:sysClr val="windowText" lastClr="000000"/>
      </a:dk1>
      <a:lt1>
        <a:sysClr val="window" lastClr="FFFFFF"/>
      </a:lt1>
      <a:dk2>
        <a:srgbClr val="323232"/>
      </a:dk2>
      <a:lt2>
        <a:srgbClr val="00B0F0"/>
      </a:lt2>
      <a:accent1>
        <a:srgbClr val="A5300F"/>
      </a:accent1>
      <a:accent2>
        <a:srgbClr val="D55816"/>
      </a:accent2>
      <a:accent3>
        <a:srgbClr val="E19825"/>
      </a:accent3>
      <a:accent4>
        <a:srgbClr val="B19C7D"/>
      </a:accent4>
      <a:accent5>
        <a:srgbClr val="7F5F52"/>
      </a:accent5>
      <a:accent6>
        <a:srgbClr val="B27D49"/>
      </a:accent6>
      <a:hlink>
        <a:srgbClr val="0070C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2583</TotalTime>
  <Words>2240</Words>
  <Application>Microsoft Office PowerPoint</Application>
  <PresentationFormat>Apresentação na tela (16:9)</PresentationFormat>
  <Paragraphs>297</Paragraphs>
  <Slides>38</Slides>
  <Notes>24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38</vt:i4>
      </vt:variant>
    </vt:vector>
  </HeadingPairs>
  <TitlesOfParts>
    <vt:vector size="43" baseType="lpstr">
      <vt:lpstr>DM Sans</vt:lpstr>
      <vt:lpstr>PT Sans</vt:lpstr>
      <vt:lpstr>Arial</vt:lpstr>
      <vt:lpstr>Poppins</vt:lpstr>
      <vt:lpstr>Database Project Proposal by Slidesgo</vt:lpstr>
      <vt:lpstr>A Converting Casual Riders to Annual Members Case Study</vt:lpstr>
      <vt:lpstr>Introduction</vt:lpstr>
      <vt:lpstr>1.1 - Scenario</vt:lpstr>
      <vt:lpstr>1.2 - Company</vt:lpstr>
      <vt:lpstr>1.3 - Problem</vt:lpstr>
      <vt:lpstr>4 - Process</vt:lpstr>
      <vt:lpstr>Ask</vt:lpstr>
      <vt:lpstr>2 - Ask</vt:lpstr>
      <vt:lpstr>Prepare</vt:lpstr>
      <vt:lpstr>3 - Prepare</vt:lpstr>
      <vt:lpstr>Process</vt:lpstr>
      <vt:lpstr>Tool</vt:lpstr>
      <vt:lpstr>Tool</vt:lpstr>
      <vt:lpstr>Analyze</vt:lpstr>
      <vt:lpstr>Tool</vt:lpstr>
      <vt:lpstr>Share</vt:lpstr>
      <vt:lpstr>6.1 - Count Study</vt:lpstr>
      <vt:lpstr>6.1 – Count Study</vt:lpstr>
      <vt:lpstr>6.1 – Count Study</vt:lpstr>
      <vt:lpstr>6.1 – Count Study</vt:lpstr>
      <vt:lpstr>6.1 – Count Study</vt:lpstr>
      <vt:lpstr>6.1 – Count Study</vt:lpstr>
      <vt:lpstr>6.2 – Length Study</vt:lpstr>
      <vt:lpstr>6.2 – Length Study</vt:lpstr>
      <vt:lpstr>6.2 – Length Study</vt:lpstr>
      <vt:lpstr>6.2 – Length Study</vt:lpstr>
      <vt:lpstr>6.2 – Length Study</vt:lpstr>
      <vt:lpstr>6.3 – Map Study</vt:lpstr>
      <vt:lpstr>6.3 – Map Study</vt:lpstr>
      <vt:lpstr>6.3 – Map Study</vt:lpstr>
      <vt:lpstr>6.3 – Map Study</vt:lpstr>
      <vt:lpstr>6.4 - Key Findings</vt:lpstr>
      <vt:lpstr>6.4 - Key Findings</vt:lpstr>
      <vt:lpstr>Act</vt:lpstr>
      <vt:lpstr>7.1 - Recommendation I - Convert Casuals to Member assertively</vt:lpstr>
      <vt:lpstr>7.2 - Recommendation II – Create data-driven decision making culture</vt:lpstr>
      <vt:lpstr>7.3 - Recommendation III - Increase Consumer Loyalty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Converting Casual Riders to Annual Members Case Study</dc:title>
  <dc:creator>Thiago Pasolini</dc:creator>
  <cp:lastModifiedBy>Thiago Pasolini</cp:lastModifiedBy>
  <cp:revision>88</cp:revision>
  <dcterms:modified xsi:type="dcterms:W3CDTF">2021-12-16T15:39:09Z</dcterms:modified>
</cp:coreProperties>
</file>